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Inter" panose="020B0604020202020204" charset="0"/>
      <p:regular r:id="rId23"/>
    </p:embeddedFont>
    <p:embeddedFont>
      <p:font typeface="Petrona Bold" pitchFamily="2" charset="0"/>
      <p:bold r:id="rId24"/>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3" d="100"/>
          <a:sy n="133" d="100"/>
        </p:scale>
        <p:origin x="3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67969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92718"/>
            <a:ext cx="7556421" cy="2232779"/>
          </a:xfrm>
          <a:prstGeom prst="rect">
            <a:avLst/>
          </a:prstGeom>
          <a:noFill/>
          <a:ln/>
        </p:spPr>
        <p:txBody>
          <a:bodyPr wrap="squar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Literature Sources Analysis Using Deep Impostor Approach</a:t>
            </a:r>
            <a:endParaRPr lang="en-US" sz="4650" dirty="0"/>
          </a:p>
        </p:txBody>
      </p:sp>
      <p:sp>
        <p:nvSpPr>
          <p:cNvPr id="4" name="Text 1"/>
          <p:cNvSpPr/>
          <p:nvPr/>
        </p:nvSpPr>
        <p:spPr>
          <a:xfrm>
            <a:off x="793790" y="336565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5" name="Text 2"/>
          <p:cNvSpPr/>
          <p:nvPr/>
        </p:nvSpPr>
        <p:spPr>
          <a:xfrm>
            <a:off x="793790" y="3983712"/>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6" name="Text 3"/>
          <p:cNvSpPr/>
          <p:nvPr/>
        </p:nvSpPr>
        <p:spPr>
          <a:xfrm>
            <a:off x="793790" y="4601766"/>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7" name="Text 4"/>
          <p:cNvSpPr/>
          <p:nvPr/>
        </p:nvSpPr>
        <p:spPr>
          <a:xfrm>
            <a:off x="793790" y="521981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8" name="Text 5"/>
          <p:cNvSpPr/>
          <p:nvPr/>
        </p:nvSpPr>
        <p:spPr>
          <a:xfrm>
            <a:off x="793790" y="5837873"/>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Presented by: Ofir Uziel, Emanuel Davidov</a:t>
            </a:r>
            <a:endParaRPr lang="en-US" sz="1750" dirty="0"/>
          </a:p>
        </p:txBody>
      </p:sp>
      <p:sp>
        <p:nvSpPr>
          <p:cNvPr id="9" name="Text 6"/>
          <p:cNvSpPr/>
          <p:nvPr/>
        </p:nvSpPr>
        <p:spPr>
          <a:xfrm>
            <a:off x="793790" y="6455926"/>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Supervisor: Prof. Zeev Volkovich, Dr. Renata Avros </a:t>
            </a:r>
            <a:endParaRPr lang="en-US" sz="1750" dirty="0"/>
          </a:p>
        </p:txBody>
      </p:sp>
      <p:sp>
        <p:nvSpPr>
          <p:cNvPr id="10" name="Text 7"/>
          <p:cNvSpPr/>
          <p:nvPr/>
        </p:nvSpPr>
        <p:spPr>
          <a:xfrm>
            <a:off x="793790" y="707397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9944"/>
          </a:xfrm>
          <a:prstGeom prst="rect">
            <a:avLst/>
          </a:prstGeom>
        </p:spPr>
      </p:pic>
      <p:sp>
        <p:nvSpPr>
          <p:cNvPr id="3" name="Text 0"/>
          <p:cNvSpPr/>
          <p:nvPr/>
        </p:nvSpPr>
        <p:spPr>
          <a:xfrm>
            <a:off x="793790" y="3039070"/>
            <a:ext cx="6642973"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Stylistic Signal Construction</a:t>
            </a:r>
            <a:endParaRPr lang="en-US" sz="3950" dirty="0"/>
          </a:p>
        </p:txBody>
      </p:sp>
      <p:sp>
        <p:nvSpPr>
          <p:cNvPr id="4" name="Shape 1"/>
          <p:cNvSpPr/>
          <p:nvPr/>
        </p:nvSpPr>
        <p:spPr>
          <a:xfrm>
            <a:off x="793790" y="5780603"/>
            <a:ext cx="13042821" cy="22860"/>
          </a:xfrm>
          <a:prstGeom prst="roundRect">
            <a:avLst>
              <a:gd name="adj" fmla="val 354232"/>
            </a:avLst>
          </a:prstGeom>
          <a:solidFill>
            <a:srgbClr val="B2D4E5"/>
          </a:solidFill>
          <a:ln/>
        </p:spPr>
        <p:txBody>
          <a:bodyPr/>
          <a:lstStyle/>
          <a:p>
            <a:pPr algn="l" rtl="0"/>
            <a:endParaRPr lang="he-IL"/>
          </a:p>
        </p:txBody>
      </p:sp>
      <p:sp>
        <p:nvSpPr>
          <p:cNvPr id="5" name="Shape 2"/>
          <p:cNvSpPr/>
          <p:nvPr/>
        </p:nvSpPr>
        <p:spPr>
          <a:xfrm>
            <a:off x="3318510" y="5202257"/>
            <a:ext cx="22860" cy="578406"/>
          </a:xfrm>
          <a:prstGeom prst="roundRect">
            <a:avLst>
              <a:gd name="adj" fmla="val 354232"/>
            </a:avLst>
          </a:prstGeom>
          <a:solidFill>
            <a:srgbClr val="B2D4E5"/>
          </a:solidFill>
          <a:ln/>
        </p:spPr>
        <p:txBody>
          <a:bodyPr/>
          <a:lstStyle/>
          <a:p>
            <a:pPr algn="l" rtl="0"/>
            <a:endParaRPr lang="he-IL"/>
          </a:p>
        </p:txBody>
      </p:sp>
      <p:sp>
        <p:nvSpPr>
          <p:cNvPr id="6" name="Shape 3"/>
          <p:cNvSpPr/>
          <p:nvPr/>
        </p:nvSpPr>
        <p:spPr>
          <a:xfrm>
            <a:off x="3113127"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7" name="Text 4"/>
          <p:cNvSpPr/>
          <p:nvPr/>
        </p:nvSpPr>
        <p:spPr>
          <a:xfrm>
            <a:off x="3178135" y="5590758"/>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1</a:t>
            </a:r>
            <a:endParaRPr lang="en-US" sz="2350" dirty="0"/>
          </a:p>
        </p:txBody>
      </p:sp>
      <p:sp>
        <p:nvSpPr>
          <p:cNvPr id="8" name="Text 5"/>
          <p:cNvSpPr/>
          <p:nvPr/>
        </p:nvSpPr>
        <p:spPr>
          <a:xfrm>
            <a:off x="1815822" y="3960852"/>
            <a:ext cx="302835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Batch-Level Classification</a:t>
            </a:r>
            <a:endParaRPr lang="en-US" sz="1950" dirty="0"/>
          </a:p>
        </p:txBody>
      </p:sp>
      <p:sp>
        <p:nvSpPr>
          <p:cNvPr id="9" name="Text 6"/>
          <p:cNvSpPr/>
          <p:nvPr/>
        </p:nvSpPr>
        <p:spPr>
          <a:xfrm>
            <a:off x="986552" y="4392692"/>
            <a:ext cx="46870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Generate probability scores for each batch against impostor corpora</a:t>
            </a:r>
            <a:endParaRPr lang="en-US" sz="1500" dirty="0"/>
          </a:p>
        </p:txBody>
      </p:sp>
      <p:sp>
        <p:nvSpPr>
          <p:cNvPr id="10" name="Shape 7"/>
          <p:cNvSpPr/>
          <p:nvPr/>
        </p:nvSpPr>
        <p:spPr>
          <a:xfrm>
            <a:off x="5975271" y="5780544"/>
            <a:ext cx="22860" cy="578406"/>
          </a:xfrm>
          <a:prstGeom prst="roundRect">
            <a:avLst>
              <a:gd name="adj" fmla="val 354232"/>
            </a:avLst>
          </a:prstGeom>
          <a:solidFill>
            <a:srgbClr val="B2D4E5"/>
          </a:solidFill>
          <a:ln/>
        </p:spPr>
        <p:txBody>
          <a:bodyPr/>
          <a:lstStyle/>
          <a:p>
            <a:pPr algn="l" rtl="0"/>
            <a:endParaRPr lang="he-IL"/>
          </a:p>
        </p:txBody>
      </p:sp>
      <p:sp>
        <p:nvSpPr>
          <p:cNvPr id="11" name="Shape 8"/>
          <p:cNvSpPr/>
          <p:nvPr/>
        </p:nvSpPr>
        <p:spPr>
          <a:xfrm>
            <a:off x="5769888"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2" name="Text 9"/>
          <p:cNvSpPr/>
          <p:nvPr/>
        </p:nvSpPr>
        <p:spPr>
          <a:xfrm>
            <a:off x="5834896" y="5590758"/>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2</a:t>
            </a:r>
            <a:endParaRPr lang="en-US" sz="2350" dirty="0"/>
          </a:p>
        </p:txBody>
      </p:sp>
      <p:sp>
        <p:nvSpPr>
          <p:cNvPr id="13" name="Text 10"/>
          <p:cNvSpPr/>
          <p:nvPr/>
        </p:nvSpPr>
        <p:spPr>
          <a:xfrm>
            <a:off x="4517827" y="6551771"/>
            <a:ext cx="2937867"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Chunk-Level Aggregation</a:t>
            </a:r>
            <a:endParaRPr lang="en-US" sz="1950" dirty="0"/>
          </a:p>
        </p:txBody>
      </p:sp>
      <p:sp>
        <p:nvSpPr>
          <p:cNvPr id="14" name="Text 11"/>
          <p:cNvSpPr/>
          <p:nvPr/>
        </p:nvSpPr>
        <p:spPr>
          <a:xfrm>
            <a:off x="3643313" y="6983611"/>
            <a:ext cx="4687014" cy="308372"/>
          </a:xfrm>
          <a:prstGeom prst="rect">
            <a:avLst/>
          </a:prstGeom>
          <a:noFill/>
          <a:ln/>
        </p:spPr>
        <p:txBody>
          <a:bodyPr wrap="non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Combine batch probabilities into chunk scores</a:t>
            </a:r>
            <a:endParaRPr lang="en-US" sz="1500" dirty="0"/>
          </a:p>
        </p:txBody>
      </p:sp>
      <p:sp>
        <p:nvSpPr>
          <p:cNvPr id="15" name="Shape 12"/>
          <p:cNvSpPr/>
          <p:nvPr/>
        </p:nvSpPr>
        <p:spPr>
          <a:xfrm>
            <a:off x="8632031" y="5202257"/>
            <a:ext cx="22860" cy="578406"/>
          </a:xfrm>
          <a:prstGeom prst="roundRect">
            <a:avLst>
              <a:gd name="adj" fmla="val 354232"/>
            </a:avLst>
          </a:prstGeom>
          <a:solidFill>
            <a:srgbClr val="B2D4E5"/>
          </a:solidFill>
          <a:ln/>
        </p:spPr>
        <p:txBody>
          <a:bodyPr/>
          <a:lstStyle/>
          <a:p>
            <a:pPr algn="l" rtl="0"/>
            <a:endParaRPr lang="he-IL"/>
          </a:p>
        </p:txBody>
      </p:sp>
      <p:sp>
        <p:nvSpPr>
          <p:cNvPr id="16" name="Shape 13"/>
          <p:cNvSpPr/>
          <p:nvPr/>
        </p:nvSpPr>
        <p:spPr>
          <a:xfrm>
            <a:off x="8426648"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7" name="Text 14"/>
          <p:cNvSpPr/>
          <p:nvPr/>
        </p:nvSpPr>
        <p:spPr>
          <a:xfrm>
            <a:off x="8491657" y="5590758"/>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3</a:t>
            </a:r>
            <a:endParaRPr lang="en-US" sz="2350" dirty="0"/>
          </a:p>
        </p:txBody>
      </p:sp>
      <p:sp>
        <p:nvSpPr>
          <p:cNvPr id="18" name="Text 15"/>
          <p:cNvSpPr/>
          <p:nvPr/>
        </p:nvSpPr>
        <p:spPr>
          <a:xfrm>
            <a:off x="6891814" y="3960852"/>
            <a:ext cx="3503533"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Continuous Signal Generation</a:t>
            </a:r>
            <a:endParaRPr lang="en-US" sz="1950" dirty="0"/>
          </a:p>
        </p:txBody>
      </p:sp>
      <p:sp>
        <p:nvSpPr>
          <p:cNvPr id="19" name="Text 16"/>
          <p:cNvSpPr/>
          <p:nvPr/>
        </p:nvSpPr>
        <p:spPr>
          <a:xfrm>
            <a:off x="6300073" y="4392692"/>
            <a:ext cx="46870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Create a continuous signal reflecting stylistic alignment</a:t>
            </a:r>
            <a:endParaRPr lang="en-US" sz="1500" dirty="0"/>
          </a:p>
        </p:txBody>
      </p:sp>
      <p:sp>
        <p:nvSpPr>
          <p:cNvPr id="20" name="Shape 17"/>
          <p:cNvSpPr/>
          <p:nvPr/>
        </p:nvSpPr>
        <p:spPr>
          <a:xfrm>
            <a:off x="11288792" y="5780544"/>
            <a:ext cx="22860" cy="578406"/>
          </a:xfrm>
          <a:prstGeom prst="roundRect">
            <a:avLst>
              <a:gd name="adj" fmla="val 354232"/>
            </a:avLst>
          </a:prstGeom>
          <a:solidFill>
            <a:srgbClr val="B2D4E5"/>
          </a:solidFill>
          <a:ln/>
        </p:spPr>
        <p:txBody>
          <a:bodyPr/>
          <a:lstStyle/>
          <a:p>
            <a:pPr algn="l" rtl="0"/>
            <a:endParaRPr lang="he-IL"/>
          </a:p>
        </p:txBody>
      </p:sp>
      <p:sp>
        <p:nvSpPr>
          <p:cNvPr id="21" name="Shape 18"/>
          <p:cNvSpPr/>
          <p:nvPr/>
        </p:nvSpPr>
        <p:spPr>
          <a:xfrm>
            <a:off x="11083409"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22" name="Text 19"/>
          <p:cNvSpPr/>
          <p:nvPr/>
        </p:nvSpPr>
        <p:spPr>
          <a:xfrm>
            <a:off x="11148417" y="5590758"/>
            <a:ext cx="303609" cy="379571"/>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Petrona Bold" pitchFamily="34" charset="0"/>
                <a:ea typeface="Petrona Bold" pitchFamily="34" charset="-122"/>
                <a:cs typeface="Petrona Bold" pitchFamily="34" charset="-120"/>
              </a:rPr>
              <a:t>4</a:t>
            </a:r>
            <a:endParaRPr lang="en-US" sz="2350" dirty="0"/>
          </a:p>
        </p:txBody>
      </p:sp>
      <p:sp>
        <p:nvSpPr>
          <p:cNvPr id="23" name="Text 20"/>
          <p:cNvSpPr/>
          <p:nvPr/>
        </p:nvSpPr>
        <p:spPr>
          <a:xfrm>
            <a:off x="10035064" y="6551771"/>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Signal Interpretation</a:t>
            </a:r>
            <a:endParaRPr lang="en-US" sz="1950" dirty="0"/>
          </a:p>
        </p:txBody>
      </p:sp>
      <p:sp>
        <p:nvSpPr>
          <p:cNvPr id="24" name="Text 21"/>
          <p:cNvSpPr/>
          <p:nvPr/>
        </p:nvSpPr>
        <p:spPr>
          <a:xfrm>
            <a:off x="8956834" y="6983611"/>
            <a:ext cx="46870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Analyze extreme values (0 or 1) for stylistic clarity and abrupt shifts for stylistic changes</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2850"/>
            <a:ext cx="5031581" cy="595432"/>
          </a:xfrm>
          <a:prstGeom prst="rect">
            <a:avLst/>
          </a:prstGeom>
          <a:noFill/>
          <a:ln/>
        </p:spPr>
        <p:txBody>
          <a:bodyPr wrap="none" lIns="0" tIns="0" rIns="0" bIns="0" rtlCol="0" anchor="t"/>
          <a:lstStyle/>
          <a:p>
            <a:pPr marL="0" indent="0" algn="l" rtl="0">
              <a:lnSpc>
                <a:spcPts val="4650"/>
              </a:lnSpc>
              <a:buNone/>
            </a:pPr>
            <a:r>
              <a:rPr lang="en-US" sz="3750" b="1" dirty="0">
                <a:solidFill>
                  <a:srgbClr val="000000"/>
                </a:solidFill>
                <a:latin typeface="Petrona Bold" pitchFamily="34" charset="0"/>
                <a:ea typeface="Petrona Bold" pitchFamily="34" charset="-122"/>
                <a:cs typeface="Petrona Bold" pitchFamily="34" charset="-120"/>
              </a:rPr>
              <a:t>Changepoint Detection</a:t>
            </a:r>
            <a:endParaRPr lang="en-US" sz="3750" dirty="0"/>
          </a:p>
        </p:txBody>
      </p:sp>
      <p:sp>
        <p:nvSpPr>
          <p:cNvPr id="4" name="Shape 1"/>
          <p:cNvSpPr/>
          <p:nvPr/>
        </p:nvSpPr>
        <p:spPr>
          <a:xfrm>
            <a:off x="793790" y="1760458"/>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5" name="Image 1" descr="preencoded.png"/>
          <p:cNvPicPr>
            <a:picLocks noChangeAspect="1"/>
          </p:cNvPicPr>
          <p:nvPr/>
        </p:nvPicPr>
        <p:blipFill>
          <a:blip r:embed="rId4"/>
          <a:stretch>
            <a:fillRect/>
          </a:stretch>
        </p:blipFill>
        <p:spPr>
          <a:xfrm>
            <a:off x="854988" y="1785938"/>
            <a:ext cx="285750" cy="357188"/>
          </a:xfrm>
          <a:prstGeom prst="rect">
            <a:avLst/>
          </a:prstGeom>
        </p:spPr>
      </p:pic>
      <p:sp>
        <p:nvSpPr>
          <p:cNvPr id="6" name="Text 2"/>
          <p:cNvSpPr/>
          <p:nvPr/>
        </p:nvSpPr>
        <p:spPr>
          <a:xfrm>
            <a:off x="1383506" y="1822728"/>
            <a:ext cx="3123248"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Rolling Distance Calculation</a:t>
            </a:r>
            <a:endParaRPr lang="en-US" sz="1850" dirty="0"/>
          </a:p>
        </p:txBody>
      </p:sp>
      <p:sp>
        <p:nvSpPr>
          <p:cNvPr id="7" name="Text 3"/>
          <p:cNvSpPr/>
          <p:nvPr/>
        </p:nvSpPr>
        <p:spPr>
          <a:xfrm>
            <a:off x="1383506" y="2229207"/>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Compute average squared stylistic differences between consecutive chunks to identify potential transition points in the document's stylistic flow.</a:t>
            </a:r>
            <a:endParaRPr lang="en-US" sz="1400" dirty="0"/>
          </a:p>
        </p:txBody>
      </p:sp>
      <p:sp>
        <p:nvSpPr>
          <p:cNvPr id="8" name="Shape 4"/>
          <p:cNvSpPr/>
          <p:nvPr/>
        </p:nvSpPr>
        <p:spPr>
          <a:xfrm>
            <a:off x="793790" y="3172658"/>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9" name="Image 2" descr="preencoded.png"/>
          <p:cNvPicPr>
            <a:picLocks noChangeAspect="1"/>
          </p:cNvPicPr>
          <p:nvPr/>
        </p:nvPicPr>
        <p:blipFill>
          <a:blip r:embed="rId5"/>
          <a:stretch>
            <a:fillRect/>
          </a:stretch>
        </p:blipFill>
        <p:spPr>
          <a:xfrm>
            <a:off x="854988" y="3198138"/>
            <a:ext cx="285750" cy="357188"/>
          </a:xfrm>
          <a:prstGeom prst="rect">
            <a:avLst/>
          </a:prstGeom>
        </p:spPr>
      </p:pic>
      <p:sp>
        <p:nvSpPr>
          <p:cNvPr id="10" name="Text 5"/>
          <p:cNvSpPr/>
          <p:nvPr/>
        </p:nvSpPr>
        <p:spPr>
          <a:xfrm>
            <a:off x="1383506" y="3234928"/>
            <a:ext cx="2974419"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Changepoint Identification</a:t>
            </a:r>
            <a:endParaRPr lang="en-US" sz="1850" dirty="0"/>
          </a:p>
        </p:txBody>
      </p:sp>
      <p:sp>
        <p:nvSpPr>
          <p:cNvPr id="11" name="Text 6"/>
          <p:cNvSpPr/>
          <p:nvPr/>
        </p:nvSpPr>
        <p:spPr>
          <a:xfrm>
            <a:off x="1383506" y="3641407"/>
            <a:ext cx="6966704" cy="870823"/>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Analyze the distance signal using wavelet transformations to locate significant peaks that exceed a statistical threshold, marking them as candidate stylistic boundaries.</a:t>
            </a:r>
            <a:endParaRPr lang="en-US" sz="1400" dirty="0"/>
          </a:p>
        </p:txBody>
      </p:sp>
      <p:sp>
        <p:nvSpPr>
          <p:cNvPr id="12" name="Shape 7"/>
          <p:cNvSpPr/>
          <p:nvPr/>
        </p:nvSpPr>
        <p:spPr>
          <a:xfrm>
            <a:off x="793790" y="4875133"/>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13" name="Image 3" descr="preencoded.png"/>
          <p:cNvPicPr>
            <a:picLocks noChangeAspect="1"/>
          </p:cNvPicPr>
          <p:nvPr/>
        </p:nvPicPr>
        <p:blipFill>
          <a:blip r:embed="rId6"/>
          <a:stretch>
            <a:fillRect/>
          </a:stretch>
        </p:blipFill>
        <p:spPr>
          <a:xfrm>
            <a:off x="854988" y="4900613"/>
            <a:ext cx="285750" cy="357188"/>
          </a:xfrm>
          <a:prstGeom prst="rect">
            <a:avLst/>
          </a:prstGeom>
        </p:spPr>
      </p:pic>
      <p:sp>
        <p:nvSpPr>
          <p:cNvPr id="14" name="Text 8"/>
          <p:cNvSpPr/>
          <p:nvPr/>
        </p:nvSpPr>
        <p:spPr>
          <a:xfrm>
            <a:off x="1383506" y="4937403"/>
            <a:ext cx="2381607"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Consensus Voting</a:t>
            </a:r>
            <a:endParaRPr lang="en-US" sz="1850" dirty="0"/>
          </a:p>
        </p:txBody>
      </p:sp>
      <p:sp>
        <p:nvSpPr>
          <p:cNvPr id="15" name="Text 9"/>
          <p:cNvSpPr/>
          <p:nvPr/>
        </p:nvSpPr>
        <p:spPr>
          <a:xfrm>
            <a:off x="1383506" y="5343882"/>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a majority voting mechanism across multiple classifier outputs to validate peaks and ensure reliable, robust detection of genuine stylistic changes.</a:t>
            </a:r>
            <a:endParaRPr lang="en-US" sz="1400" dirty="0"/>
          </a:p>
        </p:txBody>
      </p:sp>
      <p:sp>
        <p:nvSpPr>
          <p:cNvPr id="16" name="Shape 10"/>
          <p:cNvSpPr/>
          <p:nvPr/>
        </p:nvSpPr>
        <p:spPr>
          <a:xfrm>
            <a:off x="793790" y="6287333"/>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17" name="Image 4" descr="preencoded.png"/>
          <p:cNvPicPr>
            <a:picLocks noChangeAspect="1"/>
          </p:cNvPicPr>
          <p:nvPr/>
        </p:nvPicPr>
        <p:blipFill>
          <a:blip r:embed="rId7"/>
          <a:stretch>
            <a:fillRect/>
          </a:stretch>
        </p:blipFill>
        <p:spPr>
          <a:xfrm>
            <a:off x="854988" y="6312813"/>
            <a:ext cx="285750" cy="357188"/>
          </a:xfrm>
          <a:prstGeom prst="rect">
            <a:avLst/>
          </a:prstGeom>
        </p:spPr>
      </p:pic>
      <p:sp>
        <p:nvSpPr>
          <p:cNvPr id="18" name="Text 11"/>
          <p:cNvSpPr/>
          <p:nvPr/>
        </p:nvSpPr>
        <p:spPr>
          <a:xfrm>
            <a:off x="1383506" y="6349603"/>
            <a:ext cx="2441972"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Boundary Finalization</a:t>
            </a:r>
            <a:endParaRPr lang="en-US" sz="1850" dirty="0"/>
          </a:p>
        </p:txBody>
      </p:sp>
      <p:sp>
        <p:nvSpPr>
          <p:cNvPr id="19" name="Text 12"/>
          <p:cNvSpPr/>
          <p:nvPr/>
        </p:nvSpPr>
        <p:spPr>
          <a:xfrm>
            <a:off x="1383506" y="6756083"/>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Establish final stylistic boundaries based on consensus results, providing clear demarcation of stylistic shifts within the document.</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41271"/>
            <a:ext cx="3870246" cy="483751"/>
          </a:xfrm>
          <a:prstGeom prst="rect">
            <a:avLst/>
          </a:prstGeom>
          <a:noFill/>
          <a:ln/>
        </p:spPr>
        <p:txBody>
          <a:bodyPr wrap="none" lIns="0" tIns="0" rIns="0" bIns="0" rtlCol="0" anchor="t"/>
          <a:lstStyle/>
          <a:p>
            <a:pPr marL="0" indent="0" algn="l" rtl="0">
              <a:lnSpc>
                <a:spcPts val="3800"/>
              </a:lnSpc>
              <a:buNone/>
            </a:pPr>
            <a:r>
              <a:rPr lang="en-US" sz="3000" b="1" dirty="0">
                <a:solidFill>
                  <a:srgbClr val="000000"/>
                </a:solidFill>
                <a:latin typeface="Petrona Bold" pitchFamily="34" charset="0"/>
                <a:ea typeface="Petrona Bold" pitchFamily="34" charset="-122"/>
                <a:cs typeface="Petrona Bold" pitchFamily="34" charset="-120"/>
              </a:rPr>
              <a:t>UML - Class Diagram</a:t>
            </a:r>
            <a:endParaRPr lang="en-US" sz="3000" dirty="0"/>
          </a:p>
        </p:txBody>
      </p:sp>
      <p:pic>
        <p:nvPicPr>
          <p:cNvPr id="3" name="Image 0" descr="preencoded.png"/>
          <p:cNvPicPr>
            <a:picLocks noChangeAspect="1"/>
          </p:cNvPicPr>
          <p:nvPr/>
        </p:nvPicPr>
        <p:blipFill>
          <a:blip r:embed="rId3"/>
          <a:stretch>
            <a:fillRect/>
          </a:stretch>
        </p:blipFill>
        <p:spPr>
          <a:xfrm>
            <a:off x="3459123" y="1346121"/>
            <a:ext cx="7712035" cy="62422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159669"/>
            <a:ext cx="6903244"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UML - Sequence Diagram</a:t>
            </a:r>
            <a:endParaRPr lang="en-US" sz="4650" dirty="0"/>
          </a:p>
        </p:txBody>
      </p:sp>
      <p:pic>
        <p:nvPicPr>
          <p:cNvPr id="3" name="Image 0" descr="preencoded.png"/>
          <p:cNvPicPr>
            <a:picLocks noChangeAspect="1"/>
          </p:cNvPicPr>
          <p:nvPr/>
        </p:nvPicPr>
        <p:blipFill>
          <a:blip r:embed="rId3"/>
          <a:stretch>
            <a:fillRect/>
          </a:stretch>
        </p:blipFill>
        <p:spPr>
          <a:xfrm>
            <a:off x="793790" y="2244090"/>
            <a:ext cx="13042821" cy="482584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137523"/>
            <a:ext cx="7219355"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Implementation Workflow</a:t>
            </a:r>
            <a:endParaRPr lang="en-US" sz="4650" dirty="0"/>
          </a:p>
        </p:txBody>
      </p:sp>
      <p:pic>
        <p:nvPicPr>
          <p:cNvPr id="3" name="Image 0" descr="preencoded.png"/>
          <p:cNvPicPr>
            <a:picLocks noChangeAspect="1"/>
          </p:cNvPicPr>
          <p:nvPr/>
        </p:nvPicPr>
        <p:blipFill>
          <a:blip r:embed="rId3"/>
          <a:stretch>
            <a:fillRect/>
          </a:stretch>
        </p:blipFill>
        <p:spPr>
          <a:xfrm>
            <a:off x="801410" y="2481382"/>
            <a:ext cx="3120747" cy="3120747"/>
          </a:xfrm>
          <a:prstGeom prst="rect">
            <a:avLst/>
          </a:prstGeom>
        </p:spPr>
      </p:pic>
      <p:pic>
        <p:nvPicPr>
          <p:cNvPr id="4" name="Image 1" descr="preencoded.png"/>
          <p:cNvPicPr>
            <a:picLocks noChangeAspect="1"/>
          </p:cNvPicPr>
          <p:nvPr/>
        </p:nvPicPr>
        <p:blipFill>
          <a:blip r:embed="rId4"/>
          <a:stretch>
            <a:fillRect/>
          </a:stretch>
        </p:blipFill>
        <p:spPr>
          <a:xfrm>
            <a:off x="4103608" y="2481382"/>
            <a:ext cx="3120866" cy="3120866"/>
          </a:xfrm>
          <a:prstGeom prst="rect">
            <a:avLst/>
          </a:prstGeom>
        </p:spPr>
      </p:pic>
      <p:pic>
        <p:nvPicPr>
          <p:cNvPr id="5" name="Image 2" descr="preencoded.png"/>
          <p:cNvPicPr>
            <a:picLocks noChangeAspect="1"/>
          </p:cNvPicPr>
          <p:nvPr/>
        </p:nvPicPr>
        <p:blipFill>
          <a:blip r:embed="rId5"/>
          <a:stretch>
            <a:fillRect/>
          </a:stretch>
        </p:blipFill>
        <p:spPr>
          <a:xfrm>
            <a:off x="7405926" y="2481382"/>
            <a:ext cx="3120747" cy="3120747"/>
          </a:xfrm>
          <a:prstGeom prst="rect">
            <a:avLst/>
          </a:prstGeom>
        </p:spPr>
      </p:pic>
      <p:pic>
        <p:nvPicPr>
          <p:cNvPr id="6" name="Image 3" descr="preencoded.png"/>
          <p:cNvPicPr>
            <a:picLocks noChangeAspect="1"/>
          </p:cNvPicPr>
          <p:nvPr/>
        </p:nvPicPr>
        <p:blipFill>
          <a:blip r:embed="rId6"/>
          <a:stretch>
            <a:fillRect/>
          </a:stretch>
        </p:blipFill>
        <p:spPr>
          <a:xfrm>
            <a:off x="10708124" y="2481382"/>
            <a:ext cx="3120866" cy="3120866"/>
          </a:xfrm>
          <a:prstGeom prst="rect">
            <a:avLst/>
          </a:prstGeom>
        </p:spPr>
      </p:pic>
      <p:sp>
        <p:nvSpPr>
          <p:cNvPr id="7" name="Text 1"/>
          <p:cNvSpPr/>
          <p:nvPr/>
        </p:nvSpPr>
        <p:spPr>
          <a:xfrm>
            <a:off x="793790" y="6003369"/>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suggested implementation is going to be based on Python 3.10 in the Google Colab environment with a comprehensive technical stack including TensorFlow, scikit-learn, NumPy, pandas, transformers, gensim, and NLTK. The workflow progresses through distinct stages as mentioned on slide 6.</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069896"/>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Testing Plan</a:t>
            </a:r>
            <a:endParaRPr lang="en-US" sz="4650" dirty="0"/>
          </a:p>
        </p:txBody>
      </p:sp>
      <p:sp>
        <p:nvSpPr>
          <p:cNvPr id="3" name="Shape 1"/>
          <p:cNvSpPr/>
          <p:nvPr/>
        </p:nvSpPr>
        <p:spPr>
          <a:xfrm>
            <a:off x="793790" y="2267783"/>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4" name="Image 0" descr="preencoded.png"/>
          <p:cNvPicPr>
            <a:picLocks noChangeAspect="1"/>
          </p:cNvPicPr>
          <p:nvPr/>
        </p:nvPicPr>
        <p:blipFill>
          <a:blip r:embed="rId3"/>
          <a:stretch>
            <a:fillRect/>
          </a:stretch>
        </p:blipFill>
        <p:spPr>
          <a:xfrm>
            <a:off x="870347" y="2299692"/>
            <a:ext cx="357188" cy="446484"/>
          </a:xfrm>
          <a:prstGeom prst="rect">
            <a:avLst/>
          </a:prstGeom>
        </p:spPr>
      </p:pic>
      <p:sp>
        <p:nvSpPr>
          <p:cNvPr id="5" name="Text 2"/>
          <p:cNvSpPr/>
          <p:nvPr/>
        </p:nvSpPr>
        <p:spPr>
          <a:xfrm>
            <a:off x="1530906" y="23456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Objective</a:t>
            </a:r>
            <a:endParaRPr lang="en-US" sz="2300" dirty="0"/>
          </a:p>
        </p:txBody>
      </p:sp>
      <p:sp>
        <p:nvSpPr>
          <p:cNvPr id="6" name="Text 3"/>
          <p:cNvSpPr/>
          <p:nvPr/>
        </p:nvSpPr>
        <p:spPr>
          <a:xfrm>
            <a:off x="1530906" y="2853809"/>
            <a:ext cx="564249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testing objective is to verify the system's reliability in identifying stylistic shifts within documents.</a:t>
            </a:r>
            <a:endParaRPr lang="en-US" sz="1750" dirty="0"/>
          </a:p>
        </p:txBody>
      </p:sp>
      <p:sp>
        <p:nvSpPr>
          <p:cNvPr id="7" name="Shape 4"/>
          <p:cNvSpPr/>
          <p:nvPr/>
        </p:nvSpPr>
        <p:spPr>
          <a:xfrm>
            <a:off x="7456884" y="2267783"/>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8" name="Image 1" descr="preencoded.png"/>
          <p:cNvPicPr>
            <a:picLocks noChangeAspect="1"/>
          </p:cNvPicPr>
          <p:nvPr/>
        </p:nvPicPr>
        <p:blipFill>
          <a:blip r:embed="rId4"/>
          <a:stretch>
            <a:fillRect/>
          </a:stretch>
        </p:blipFill>
        <p:spPr>
          <a:xfrm>
            <a:off x="7533442" y="2299692"/>
            <a:ext cx="357188" cy="446484"/>
          </a:xfrm>
          <a:prstGeom prst="rect">
            <a:avLst/>
          </a:prstGeom>
        </p:spPr>
      </p:pic>
      <p:sp>
        <p:nvSpPr>
          <p:cNvPr id="9" name="Text 5"/>
          <p:cNvSpPr/>
          <p:nvPr/>
        </p:nvSpPr>
        <p:spPr>
          <a:xfrm>
            <a:off x="8194000" y="2345650"/>
            <a:ext cx="3148012"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Ground Truth Creation</a:t>
            </a:r>
            <a:endParaRPr lang="en-US" sz="2300" dirty="0"/>
          </a:p>
        </p:txBody>
      </p:sp>
      <p:sp>
        <p:nvSpPr>
          <p:cNvPr id="10" name="Text 6"/>
          <p:cNvSpPr/>
          <p:nvPr/>
        </p:nvSpPr>
        <p:spPr>
          <a:xfrm>
            <a:off x="8194000" y="2853809"/>
            <a:ext cx="5642610"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will create synthetic texts with manually annotated boundaries to serve as ground truth for evaluation.</a:t>
            </a:r>
            <a:endParaRPr lang="en-US" sz="1750" dirty="0"/>
          </a:p>
        </p:txBody>
      </p:sp>
      <p:sp>
        <p:nvSpPr>
          <p:cNvPr id="11" name="Shape 7"/>
          <p:cNvSpPr/>
          <p:nvPr/>
        </p:nvSpPr>
        <p:spPr>
          <a:xfrm>
            <a:off x="793790" y="4396145"/>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2" name="Image 2" descr="preencoded.png"/>
          <p:cNvPicPr>
            <a:picLocks noChangeAspect="1"/>
          </p:cNvPicPr>
          <p:nvPr/>
        </p:nvPicPr>
        <p:blipFill>
          <a:blip r:embed="rId5"/>
          <a:stretch>
            <a:fillRect/>
          </a:stretch>
        </p:blipFill>
        <p:spPr>
          <a:xfrm>
            <a:off x="870347" y="4428053"/>
            <a:ext cx="357188" cy="446484"/>
          </a:xfrm>
          <a:prstGeom prst="rect">
            <a:avLst/>
          </a:prstGeom>
        </p:spPr>
      </p:pic>
      <p:sp>
        <p:nvSpPr>
          <p:cNvPr id="13" name="Text 8"/>
          <p:cNvSpPr/>
          <p:nvPr/>
        </p:nvSpPr>
        <p:spPr>
          <a:xfrm>
            <a:off x="1530906" y="4474012"/>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Procedure</a:t>
            </a:r>
            <a:endParaRPr lang="en-US" sz="2300" dirty="0"/>
          </a:p>
        </p:txBody>
      </p:sp>
      <p:sp>
        <p:nvSpPr>
          <p:cNvPr id="14" name="Text 9"/>
          <p:cNvSpPr/>
          <p:nvPr/>
        </p:nvSpPr>
        <p:spPr>
          <a:xfrm>
            <a:off x="1530906" y="4982170"/>
            <a:ext cx="564249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testing procedure will involve multiple impostor-classifier configurations to ensure robust performance across different scenarios.</a:t>
            </a:r>
            <a:endParaRPr lang="en-US" sz="1750" dirty="0"/>
          </a:p>
        </p:txBody>
      </p:sp>
      <p:sp>
        <p:nvSpPr>
          <p:cNvPr id="15" name="Shape 10"/>
          <p:cNvSpPr/>
          <p:nvPr/>
        </p:nvSpPr>
        <p:spPr>
          <a:xfrm>
            <a:off x="7456884" y="4396145"/>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6" name="Image 3" descr="preencoded.png"/>
          <p:cNvPicPr>
            <a:picLocks noChangeAspect="1"/>
          </p:cNvPicPr>
          <p:nvPr/>
        </p:nvPicPr>
        <p:blipFill>
          <a:blip r:embed="rId6"/>
          <a:stretch>
            <a:fillRect/>
          </a:stretch>
        </p:blipFill>
        <p:spPr>
          <a:xfrm>
            <a:off x="7533442" y="4428053"/>
            <a:ext cx="357188" cy="446484"/>
          </a:xfrm>
          <a:prstGeom prst="rect">
            <a:avLst/>
          </a:prstGeom>
        </p:spPr>
      </p:pic>
      <p:sp>
        <p:nvSpPr>
          <p:cNvPr id="17" name="Text 11"/>
          <p:cNvSpPr/>
          <p:nvPr/>
        </p:nvSpPr>
        <p:spPr>
          <a:xfrm>
            <a:off x="8194000" y="4474012"/>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Evaluation Metrics</a:t>
            </a:r>
            <a:endParaRPr lang="en-US" sz="2300" dirty="0"/>
          </a:p>
        </p:txBody>
      </p:sp>
      <p:sp>
        <p:nvSpPr>
          <p:cNvPr id="18" name="Text 12"/>
          <p:cNvSpPr/>
          <p:nvPr/>
        </p:nvSpPr>
        <p:spPr>
          <a:xfrm>
            <a:off x="8194000" y="4982170"/>
            <a:ext cx="5642610"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Evaluation will focus on precision (accurate boundary detection), recall (complete boundary coverage), and F1-score (balanced performance measure), with particular attention to minimizing false positives while maximizing true positive detection.</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728424"/>
            <a:ext cx="4167902" cy="521017"/>
          </a:xfrm>
          <a:prstGeom prst="rect">
            <a:avLst/>
          </a:prstGeom>
          <a:noFill/>
          <a:ln/>
        </p:spPr>
        <p:txBody>
          <a:bodyPr wrap="none" lIns="0" tIns="0" rIns="0" bIns="0" rtlCol="0" anchor="t"/>
          <a:lstStyle/>
          <a:p>
            <a:pPr marL="0" indent="0" algn="l" rtl="0">
              <a:lnSpc>
                <a:spcPts val="4100"/>
              </a:lnSpc>
              <a:buNone/>
            </a:pPr>
            <a:r>
              <a:rPr lang="en-US" sz="3250" b="1" dirty="0">
                <a:solidFill>
                  <a:srgbClr val="000000"/>
                </a:solidFill>
                <a:latin typeface="Petrona Bold" pitchFamily="34" charset="0"/>
                <a:ea typeface="Petrona Bold" pitchFamily="34" charset="-122"/>
                <a:cs typeface="Petrona Bold" pitchFamily="34" charset="-120"/>
              </a:rPr>
              <a:t>Formal Testing Plan</a:t>
            </a:r>
            <a:endParaRPr lang="en-US" sz="3250" dirty="0"/>
          </a:p>
        </p:txBody>
      </p:sp>
      <p:sp>
        <p:nvSpPr>
          <p:cNvPr id="3" name="Shape 1"/>
          <p:cNvSpPr/>
          <p:nvPr/>
        </p:nvSpPr>
        <p:spPr>
          <a:xfrm>
            <a:off x="793790" y="1566982"/>
            <a:ext cx="13042821" cy="5934194"/>
          </a:xfrm>
          <a:prstGeom prst="roundRect">
            <a:avLst>
              <a:gd name="adj" fmla="val 1124"/>
            </a:avLst>
          </a:prstGeom>
          <a:noFill/>
          <a:ln w="7620">
            <a:solidFill>
              <a:srgbClr val="000000">
                <a:alpha val="8000"/>
              </a:srgbClr>
            </a:solidFill>
            <a:prstDash val="solid"/>
          </a:ln>
        </p:spPr>
        <p:txBody>
          <a:bodyPr/>
          <a:lstStyle/>
          <a:p>
            <a:pPr algn="l" rtl="0"/>
            <a:endParaRPr lang="he-IL"/>
          </a:p>
        </p:txBody>
      </p:sp>
      <p:sp>
        <p:nvSpPr>
          <p:cNvPr id="4" name="Shape 2"/>
          <p:cNvSpPr/>
          <p:nvPr/>
        </p:nvSpPr>
        <p:spPr>
          <a:xfrm>
            <a:off x="801410" y="1574602"/>
            <a:ext cx="13027581" cy="408980"/>
          </a:xfrm>
          <a:prstGeom prst="rect">
            <a:avLst/>
          </a:prstGeom>
          <a:solidFill>
            <a:srgbClr val="FFFFFF">
              <a:alpha val="4000"/>
            </a:srgbClr>
          </a:solidFill>
          <a:ln/>
        </p:spPr>
        <p:txBody>
          <a:bodyPr/>
          <a:lstStyle/>
          <a:p>
            <a:pPr algn="l" rtl="0"/>
            <a:endParaRPr lang="he-IL"/>
          </a:p>
        </p:txBody>
      </p:sp>
      <p:sp>
        <p:nvSpPr>
          <p:cNvPr id="5" name="Text 3"/>
          <p:cNvSpPr/>
          <p:nvPr/>
        </p:nvSpPr>
        <p:spPr>
          <a:xfrm>
            <a:off x="960477" y="1677472"/>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Component</a:t>
            </a:r>
            <a:endParaRPr lang="en-US" sz="1000" dirty="0"/>
          </a:p>
        </p:txBody>
      </p:sp>
      <p:sp>
        <p:nvSpPr>
          <p:cNvPr id="6" name="Text 4"/>
          <p:cNvSpPr/>
          <p:nvPr/>
        </p:nvSpPr>
        <p:spPr>
          <a:xfrm>
            <a:off x="2918341" y="1677472"/>
            <a:ext cx="2040731"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Test/Unit</a:t>
            </a:r>
            <a:endParaRPr lang="en-US" sz="1000" dirty="0"/>
          </a:p>
        </p:txBody>
      </p:sp>
      <p:sp>
        <p:nvSpPr>
          <p:cNvPr id="7" name="Text 5"/>
          <p:cNvSpPr/>
          <p:nvPr/>
        </p:nvSpPr>
        <p:spPr>
          <a:xfrm>
            <a:off x="5284113" y="1677472"/>
            <a:ext cx="2114907"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Input</a:t>
            </a:r>
            <a:endParaRPr lang="en-US" sz="1000" dirty="0"/>
          </a:p>
        </p:txBody>
      </p:sp>
      <p:sp>
        <p:nvSpPr>
          <p:cNvPr id="8" name="Text 6"/>
          <p:cNvSpPr/>
          <p:nvPr/>
        </p:nvSpPr>
        <p:spPr>
          <a:xfrm>
            <a:off x="7724061" y="1677472"/>
            <a:ext cx="260484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Expected Output</a:t>
            </a:r>
            <a:endParaRPr lang="en-US" sz="1000" dirty="0"/>
          </a:p>
        </p:txBody>
      </p:sp>
      <p:sp>
        <p:nvSpPr>
          <p:cNvPr id="9" name="Text 7"/>
          <p:cNvSpPr/>
          <p:nvPr/>
        </p:nvSpPr>
        <p:spPr>
          <a:xfrm>
            <a:off x="10653951" y="1677472"/>
            <a:ext cx="301632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Method</a:t>
            </a:r>
            <a:endParaRPr lang="en-US" sz="1000" dirty="0"/>
          </a:p>
        </p:txBody>
      </p:sp>
      <p:sp>
        <p:nvSpPr>
          <p:cNvPr id="10" name="Shape 8"/>
          <p:cNvSpPr/>
          <p:nvPr/>
        </p:nvSpPr>
        <p:spPr>
          <a:xfrm>
            <a:off x="801410" y="1983581"/>
            <a:ext cx="13027581" cy="612219"/>
          </a:xfrm>
          <a:prstGeom prst="rect">
            <a:avLst/>
          </a:prstGeom>
          <a:solidFill>
            <a:srgbClr val="000000">
              <a:alpha val="4000"/>
            </a:srgbClr>
          </a:solidFill>
          <a:ln/>
        </p:spPr>
        <p:txBody>
          <a:bodyPr/>
          <a:lstStyle/>
          <a:p>
            <a:pPr algn="l" rtl="0"/>
            <a:endParaRPr lang="he-IL"/>
          </a:p>
        </p:txBody>
      </p:sp>
      <p:sp>
        <p:nvSpPr>
          <p:cNvPr id="11" name="Text 9"/>
          <p:cNvSpPr/>
          <p:nvPr/>
        </p:nvSpPr>
        <p:spPr>
          <a:xfrm>
            <a:off x="960477" y="2086451"/>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Tokenizer &amp; Batching</a:t>
            </a:r>
            <a:endParaRPr lang="en-US" sz="1000" dirty="0"/>
          </a:p>
        </p:txBody>
      </p:sp>
      <p:sp>
        <p:nvSpPr>
          <p:cNvPr id="12" name="Text 10"/>
          <p:cNvSpPr/>
          <p:nvPr/>
        </p:nvSpPr>
        <p:spPr>
          <a:xfrm>
            <a:off x="2918341" y="208645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Tokenization accuracy, batch integrity</a:t>
            </a:r>
            <a:endParaRPr lang="en-US" sz="1000" dirty="0"/>
          </a:p>
        </p:txBody>
      </p:sp>
      <p:sp>
        <p:nvSpPr>
          <p:cNvPr id="13" name="Text 11"/>
          <p:cNvSpPr/>
          <p:nvPr/>
        </p:nvSpPr>
        <p:spPr>
          <a:xfrm>
            <a:off x="5284113" y="2086451"/>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Raw text documents (diverse styles)</a:t>
            </a:r>
            <a:endParaRPr lang="en-US" sz="1000" dirty="0"/>
          </a:p>
        </p:txBody>
      </p:sp>
      <p:sp>
        <p:nvSpPr>
          <p:cNvPr id="14" name="Text 12"/>
          <p:cNvSpPr/>
          <p:nvPr/>
        </p:nvSpPr>
        <p:spPr>
          <a:xfrm>
            <a:off x="7724061" y="2086451"/>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Correctly tokenized sequences, fixed-size batches</a:t>
            </a:r>
            <a:endParaRPr lang="en-US" sz="1000" dirty="0"/>
          </a:p>
        </p:txBody>
      </p:sp>
      <p:sp>
        <p:nvSpPr>
          <p:cNvPr id="15" name="Text 13"/>
          <p:cNvSpPr/>
          <p:nvPr/>
        </p:nvSpPr>
        <p:spPr>
          <a:xfrm>
            <a:off x="10653951" y="2086451"/>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inspection, assert batch dimensions, vocabulary verification</a:t>
            </a:r>
            <a:endParaRPr lang="en-US" sz="1000" dirty="0"/>
          </a:p>
        </p:txBody>
      </p:sp>
      <p:sp>
        <p:nvSpPr>
          <p:cNvPr id="16" name="Shape 14"/>
          <p:cNvSpPr/>
          <p:nvPr/>
        </p:nvSpPr>
        <p:spPr>
          <a:xfrm>
            <a:off x="801410" y="2595801"/>
            <a:ext cx="13027581" cy="612219"/>
          </a:xfrm>
          <a:prstGeom prst="rect">
            <a:avLst/>
          </a:prstGeom>
          <a:solidFill>
            <a:srgbClr val="FFFFFF">
              <a:alpha val="4000"/>
            </a:srgbClr>
          </a:solidFill>
          <a:ln/>
        </p:spPr>
        <p:txBody>
          <a:bodyPr/>
          <a:lstStyle/>
          <a:p>
            <a:pPr algn="l" rtl="0"/>
            <a:endParaRPr lang="he-IL"/>
          </a:p>
        </p:txBody>
      </p:sp>
      <p:sp>
        <p:nvSpPr>
          <p:cNvPr id="17" name="Text 15"/>
          <p:cNvSpPr/>
          <p:nvPr/>
        </p:nvSpPr>
        <p:spPr>
          <a:xfrm>
            <a:off x="960477" y="2698671"/>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Embedding Generation</a:t>
            </a:r>
            <a:endParaRPr lang="en-US" sz="1000" dirty="0"/>
          </a:p>
        </p:txBody>
      </p:sp>
      <p:sp>
        <p:nvSpPr>
          <p:cNvPr id="18" name="Text 16"/>
          <p:cNvSpPr/>
          <p:nvPr/>
        </p:nvSpPr>
        <p:spPr>
          <a:xfrm>
            <a:off x="2918341" y="269867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Semantic coherence, dimensional consistency</a:t>
            </a:r>
            <a:endParaRPr lang="en-US" sz="1000" dirty="0"/>
          </a:p>
        </p:txBody>
      </p:sp>
      <p:sp>
        <p:nvSpPr>
          <p:cNvPr id="19" name="Text 17"/>
          <p:cNvSpPr/>
          <p:nvPr/>
        </p:nvSpPr>
        <p:spPr>
          <a:xfrm>
            <a:off x="5284113" y="2698671"/>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Tokenized text batches</a:t>
            </a:r>
            <a:endParaRPr lang="en-US" sz="1000" dirty="0"/>
          </a:p>
        </p:txBody>
      </p:sp>
      <p:sp>
        <p:nvSpPr>
          <p:cNvPr id="20" name="Text 18"/>
          <p:cNvSpPr/>
          <p:nvPr/>
        </p:nvSpPr>
        <p:spPr>
          <a:xfrm>
            <a:off x="7724061" y="2698671"/>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Contextually relevant numerical vector representations</a:t>
            </a:r>
            <a:endParaRPr lang="en-US" sz="1000" dirty="0"/>
          </a:p>
        </p:txBody>
      </p:sp>
      <p:sp>
        <p:nvSpPr>
          <p:cNvPr id="21" name="Text 19"/>
          <p:cNvSpPr/>
          <p:nvPr/>
        </p:nvSpPr>
        <p:spPr>
          <a:xfrm>
            <a:off x="10653951" y="2698671"/>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Cosine similarity for related texts, dimensionality checks</a:t>
            </a:r>
            <a:endParaRPr lang="en-US" sz="1000" dirty="0"/>
          </a:p>
        </p:txBody>
      </p:sp>
      <p:sp>
        <p:nvSpPr>
          <p:cNvPr id="22" name="Shape 20"/>
          <p:cNvSpPr/>
          <p:nvPr/>
        </p:nvSpPr>
        <p:spPr>
          <a:xfrm>
            <a:off x="801410" y="3208020"/>
            <a:ext cx="13027581" cy="612219"/>
          </a:xfrm>
          <a:prstGeom prst="rect">
            <a:avLst/>
          </a:prstGeom>
          <a:solidFill>
            <a:srgbClr val="000000">
              <a:alpha val="4000"/>
            </a:srgbClr>
          </a:solidFill>
          <a:ln/>
        </p:spPr>
        <p:txBody>
          <a:bodyPr/>
          <a:lstStyle/>
          <a:p>
            <a:pPr algn="l" rtl="0"/>
            <a:endParaRPr lang="he-IL"/>
          </a:p>
        </p:txBody>
      </p:sp>
      <p:sp>
        <p:nvSpPr>
          <p:cNvPr id="23" name="Text 21"/>
          <p:cNvSpPr/>
          <p:nvPr/>
        </p:nvSpPr>
        <p:spPr>
          <a:xfrm>
            <a:off x="960477" y="3310890"/>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Classifier (CNN/BERT)</a:t>
            </a:r>
            <a:endParaRPr lang="en-US" sz="1000" dirty="0"/>
          </a:p>
        </p:txBody>
      </p:sp>
      <p:sp>
        <p:nvSpPr>
          <p:cNvPr id="24" name="Text 22"/>
          <p:cNvSpPr/>
          <p:nvPr/>
        </p:nvSpPr>
        <p:spPr>
          <a:xfrm>
            <a:off x="2918341" y="3310890"/>
            <a:ext cx="2040731"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discrimination accuracy</a:t>
            </a:r>
            <a:endParaRPr lang="en-US" sz="1000" dirty="0"/>
          </a:p>
        </p:txBody>
      </p:sp>
      <p:sp>
        <p:nvSpPr>
          <p:cNvPr id="25" name="Text 23"/>
          <p:cNvSpPr/>
          <p:nvPr/>
        </p:nvSpPr>
        <p:spPr>
          <a:xfrm>
            <a:off x="5284113" y="3310890"/>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Embeddings of stylistic chunks, ground truth labels</a:t>
            </a:r>
            <a:endParaRPr lang="en-US" sz="1000" dirty="0"/>
          </a:p>
        </p:txBody>
      </p:sp>
      <p:sp>
        <p:nvSpPr>
          <p:cNvPr id="26" name="Text 24"/>
          <p:cNvSpPr/>
          <p:nvPr/>
        </p:nvSpPr>
        <p:spPr>
          <a:xfrm>
            <a:off x="7724061" y="3310890"/>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classification of stylistic origin</a:t>
            </a:r>
            <a:endParaRPr lang="en-US" sz="1000" dirty="0"/>
          </a:p>
        </p:txBody>
      </p:sp>
      <p:sp>
        <p:nvSpPr>
          <p:cNvPr id="27" name="Text 25"/>
          <p:cNvSpPr/>
          <p:nvPr/>
        </p:nvSpPr>
        <p:spPr>
          <a:xfrm>
            <a:off x="10653951" y="3310890"/>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Recall, F1-score against ground truth (synthetic data)</a:t>
            </a:r>
            <a:endParaRPr lang="en-US" sz="1000" dirty="0"/>
          </a:p>
        </p:txBody>
      </p:sp>
      <p:sp>
        <p:nvSpPr>
          <p:cNvPr id="28" name="Shape 26"/>
          <p:cNvSpPr/>
          <p:nvPr/>
        </p:nvSpPr>
        <p:spPr>
          <a:xfrm>
            <a:off x="801410" y="3820239"/>
            <a:ext cx="13027581" cy="612219"/>
          </a:xfrm>
          <a:prstGeom prst="rect">
            <a:avLst/>
          </a:prstGeom>
          <a:solidFill>
            <a:srgbClr val="FFFFFF">
              <a:alpha val="4000"/>
            </a:srgbClr>
          </a:solidFill>
          <a:ln/>
        </p:spPr>
        <p:txBody>
          <a:bodyPr/>
          <a:lstStyle/>
          <a:p>
            <a:pPr algn="l" rtl="0"/>
            <a:endParaRPr lang="he-IL"/>
          </a:p>
        </p:txBody>
      </p:sp>
      <p:sp>
        <p:nvSpPr>
          <p:cNvPr id="29" name="Text 27"/>
          <p:cNvSpPr/>
          <p:nvPr/>
        </p:nvSpPr>
        <p:spPr>
          <a:xfrm>
            <a:off x="960477" y="3923109"/>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Chunk Aggregation</a:t>
            </a:r>
            <a:endParaRPr lang="en-US" sz="1000" dirty="0"/>
          </a:p>
        </p:txBody>
      </p:sp>
      <p:sp>
        <p:nvSpPr>
          <p:cNvPr id="30" name="Text 28"/>
          <p:cNvSpPr/>
          <p:nvPr/>
        </p:nvSpPr>
        <p:spPr>
          <a:xfrm>
            <a:off x="2918341" y="3923109"/>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combination of chunk outputs</a:t>
            </a:r>
            <a:endParaRPr lang="en-US" sz="1000" dirty="0"/>
          </a:p>
        </p:txBody>
      </p:sp>
      <p:sp>
        <p:nvSpPr>
          <p:cNvPr id="31" name="Text 29"/>
          <p:cNvSpPr/>
          <p:nvPr/>
        </p:nvSpPr>
        <p:spPr>
          <a:xfrm>
            <a:off x="5284113" y="3923109"/>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Classifier outputs (labels/probabilities)</a:t>
            </a:r>
            <a:endParaRPr lang="en-US" sz="1000" dirty="0"/>
          </a:p>
        </p:txBody>
      </p:sp>
      <p:sp>
        <p:nvSpPr>
          <p:cNvPr id="32" name="Text 30"/>
          <p:cNvSpPr/>
          <p:nvPr/>
        </p:nvSpPr>
        <p:spPr>
          <a:xfrm>
            <a:off x="7724061" y="3923109"/>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Coherent, aggregated stylistic representations</a:t>
            </a:r>
            <a:endParaRPr lang="en-US" sz="1000" dirty="0"/>
          </a:p>
        </p:txBody>
      </p:sp>
      <p:sp>
        <p:nvSpPr>
          <p:cNvPr id="33" name="Text 31"/>
          <p:cNvSpPr/>
          <p:nvPr/>
        </p:nvSpPr>
        <p:spPr>
          <a:xfrm>
            <a:off x="10653951" y="3923109"/>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Cross-validation with known changes, consistency checks</a:t>
            </a:r>
            <a:endParaRPr lang="en-US" sz="1000" dirty="0"/>
          </a:p>
        </p:txBody>
      </p:sp>
      <p:sp>
        <p:nvSpPr>
          <p:cNvPr id="34" name="Shape 32"/>
          <p:cNvSpPr/>
          <p:nvPr/>
        </p:nvSpPr>
        <p:spPr>
          <a:xfrm>
            <a:off x="801410" y="4432459"/>
            <a:ext cx="13027581" cy="612219"/>
          </a:xfrm>
          <a:prstGeom prst="rect">
            <a:avLst/>
          </a:prstGeom>
          <a:solidFill>
            <a:srgbClr val="000000">
              <a:alpha val="4000"/>
            </a:srgbClr>
          </a:solidFill>
          <a:ln/>
        </p:spPr>
        <p:txBody>
          <a:bodyPr/>
          <a:lstStyle/>
          <a:p>
            <a:pPr algn="l" rtl="0"/>
            <a:endParaRPr lang="he-IL"/>
          </a:p>
        </p:txBody>
      </p:sp>
      <p:sp>
        <p:nvSpPr>
          <p:cNvPr id="35" name="Text 33"/>
          <p:cNvSpPr/>
          <p:nvPr/>
        </p:nvSpPr>
        <p:spPr>
          <a:xfrm>
            <a:off x="960477" y="4535329"/>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Signal Generation</a:t>
            </a:r>
            <a:endParaRPr lang="en-US" sz="1000" dirty="0"/>
          </a:p>
        </p:txBody>
      </p:sp>
      <p:sp>
        <p:nvSpPr>
          <p:cNvPr id="36" name="Text 34"/>
          <p:cNvSpPr/>
          <p:nvPr/>
        </p:nvSpPr>
        <p:spPr>
          <a:xfrm>
            <a:off x="2918341" y="4535329"/>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Signal robustness and responsiveness</a:t>
            </a:r>
            <a:endParaRPr lang="en-US" sz="1000" dirty="0"/>
          </a:p>
        </p:txBody>
      </p:sp>
      <p:sp>
        <p:nvSpPr>
          <p:cNvPr id="37" name="Text 35"/>
          <p:cNvSpPr/>
          <p:nvPr/>
        </p:nvSpPr>
        <p:spPr>
          <a:xfrm>
            <a:off x="5284113" y="4535329"/>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Aggregated chunk data</a:t>
            </a:r>
            <a:endParaRPr lang="en-US" sz="1000" dirty="0"/>
          </a:p>
        </p:txBody>
      </p:sp>
      <p:sp>
        <p:nvSpPr>
          <p:cNvPr id="38" name="Text 36"/>
          <p:cNvSpPr/>
          <p:nvPr/>
        </p:nvSpPr>
        <p:spPr>
          <a:xfrm>
            <a:off x="7724061" y="4535329"/>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Clear stylistic signal indicating shifts</a:t>
            </a:r>
            <a:endParaRPr lang="en-US" sz="1000" dirty="0"/>
          </a:p>
        </p:txBody>
      </p:sp>
      <p:sp>
        <p:nvSpPr>
          <p:cNvPr id="39" name="Text 37"/>
          <p:cNvSpPr/>
          <p:nvPr/>
        </p:nvSpPr>
        <p:spPr>
          <a:xfrm>
            <a:off x="10653951" y="4535329"/>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Visual inspection of plots on synthetic data with known boundaries</a:t>
            </a:r>
            <a:endParaRPr lang="en-US" sz="1000" dirty="0"/>
          </a:p>
        </p:txBody>
      </p:sp>
      <p:sp>
        <p:nvSpPr>
          <p:cNvPr id="40" name="Shape 38"/>
          <p:cNvSpPr/>
          <p:nvPr/>
        </p:nvSpPr>
        <p:spPr>
          <a:xfrm>
            <a:off x="801410" y="5044678"/>
            <a:ext cx="13027581" cy="612219"/>
          </a:xfrm>
          <a:prstGeom prst="rect">
            <a:avLst/>
          </a:prstGeom>
          <a:solidFill>
            <a:srgbClr val="FFFFFF">
              <a:alpha val="4000"/>
            </a:srgbClr>
          </a:solidFill>
          <a:ln/>
        </p:spPr>
        <p:txBody>
          <a:bodyPr/>
          <a:lstStyle/>
          <a:p>
            <a:pPr algn="l" rtl="0"/>
            <a:endParaRPr lang="he-IL"/>
          </a:p>
        </p:txBody>
      </p:sp>
      <p:sp>
        <p:nvSpPr>
          <p:cNvPr id="41" name="Text 39"/>
          <p:cNvSpPr/>
          <p:nvPr/>
        </p:nvSpPr>
        <p:spPr>
          <a:xfrm>
            <a:off x="960477" y="5147548"/>
            <a:ext cx="1632823" cy="406479"/>
          </a:xfrm>
          <a:prstGeom prst="rect">
            <a:avLst/>
          </a:prstGeom>
          <a:noFill/>
          <a:ln/>
        </p:spPr>
        <p:txBody>
          <a:bodyPr wrap="squar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Rolling Distance Calculation</a:t>
            </a:r>
            <a:endParaRPr lang="en-US" sz="1000" dirty="0"/>
          </a:p>
        </p:txBody>
      </p:sp>
      <p:sp>
        <p:nvSpPr>
          <p:cNvPr id="42" name="Text 40"/>
          <p:cNvSpPr/>
          <p:nvPr/>
        </p:nvSpPr>
        <p:spPr>
          <a:xfrm>
            <a:off x="2918341" y="5147548"/>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Accuracy of distance metric computation</a:t>
            </a:r>
            <a:endParaRPr lang="en-US" sz="1000" dirty="0"/>
          </a:p>
        </p:txBody>
      </p:sp>
      <p:sp>
        <p:nvSpPr>
          <p:cNvPr id="43" name="Text 41"/>
          <p:cNvSpPr/>
          <p:nvPr/>
        </p:nvSpPr>
        <p:spPr>
          <a:xfrm>
            <a:off x="5284113" y="5147548"/>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signal data</a:t>
            </a:r>
            <a:endParaRPr lang="en-US" sz="1000" dirty="0"/>
          </a:p>
        </p:txBody>
      </p:sp>
      <p:sp>
        <p:nvSpPr>
          <p:cNvPr id="44" name="Text 42"/>
          <p:cNvSpPr/>
          <p:nvPr/>
        </p:nvSpPr>
        <p:spPr>
          <a:xfrm>
            <a:off x="7724061" y="5147548"/>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Quantified stylistic divergence between windows</a:t>
            </a:r>
            <a:endParaRPr lang="en-US" sz="1000" dirty="0"/>
          </a:p>
        </p:txBody>
      </p:sp>
      <p:sp>
        <p:nvSpPr>
          <p:cNvPr id="45" name="Text 43"/>
          <p:cNvSpPr/>
          <p:nvPr/>
        </p:nvSpPr>
        <p:spPr>
          <a:xfrm>
            <a:off x="10653951" y="5147548"/>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Numerical validation against manual calculations, sensitivity analysis</a:t>
            </a:r>
            <a:endParaRPr lang="en-US" sz="1000" dirty="0"/>
          </a:p>
        </p:txBody>
      </p:sp>
      <p:sp>
        <p:nvSpPr>
          <p:cNvPr id="46" name="Shape 44"/>
          <p:cNvSpPr/>
          <p:nvPr/>
        </p:nvSpPr>
        <p:spPr>
          <a:xfrm>
            <a:off x="801410" y="5656898"/>
            <a:ext cx="13027581" cy="612219"/>
          </a:xfrm>
          <a:prstGeom prst="rect">
            <a:avLst/>
          </a:prstGeom>
          <a:solidFill>
            <a:srgbClr val="000000">
              <a:alpha val="4000"/>
            </a:srgbClr>
          </a:solidFill>
          <a:ln/>
        </p:spPr>
        <p:txBody>
          <a:bodyPr/>
          <a:lstStyle/>
          <a:p>
            <a:pPr algn="l" rtl="0"/>
            <a:endParaRPr lang="he-IL"/>
          </a:p>
        </p:txBody>
      </p:sp>
      <p:sp>
        <p:nvSpPr>
          <p:cNvPr id="47" name="Text 45"/>
          <p:cNvSpPr/>
          <p:nvPr/>
        </p:nvSpPr>
        <p:spPr>
          <a:xfrm>
            <a:off x="960477" y="5759768"/>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Spike/Peak Detection</a:t>
            </a:r>
            <a:endParaRPr lang="en-US" sz="1000" dirty="0"/>
          </a:p>
        </p:txBody>
      </p:sp>
      <p:sp>
        <p:nvSpPr>
          <p:cNvPr id="48" name="Text 46"/>
          <p:cNvSpPr/>
          <p:nvPr/>
        </p:nvSpPr>
        <p:spPr>
          <a:xfrm>
            <a:off x="2918341" y="5759768"/>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and recall of boundary identification</a:t>
            </a:r>
            <a:endParaRPr lang="en-US" sz="1000" dirty="0"/>
          </a:p>
        </p:txBody>
      </p:sp>
      <p:sp>
        <p:nvSpPr>
          <p:cNvPr id="49" name="Text 47"/>
          <p:cNvSpPr/>
          <p:nvPr/>
        </p:nvSpPr>
        <p:spPr>
          <a:xfrm>
            <a:off x="5284113" y="5759768"/>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Rolling distance signal</a:t>
            </a:r>
            <a:endParaRPr lang="en-US" sz="1000" dirty="0"/>
          </a:p>
        </p:txBody>
      </p:sp>
      <p:sp>
        <p:nvSpPr>
          <p:cNvPr id="50" name="Text 48"/>
          <p:cNvSpPr/>
          <p:nvPr/>
        </p:nvSpPr>
        <p:spPr>
          <a:xfrm>
            <a:off x="7724061" y="5759768"/>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detection of significant peaks</a:t>
            </a:r>
            <a:endParaRPr lang="en-US" sz="1000" dirty="0"/>
          </a:p>
        </p:txBody>
      </p:sp>
      <p:sp>
        <p:nvSpPr>
          <p:cNvPr id="51" name="Text 49"/>
          <p:cNvSpPr/>
          <p:nvPr/>
        </p:nvSpPr>
        <p:spPr>
          <a:xfrm>
            <a:off x="10653951" y="5759768"/>
            <a:ext cx="301632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Comparison against ground truth boundaries</a:t>
            </a:r>
            <a:endParaRPr lang="en-US" sz="1000" dirty="0"/>
          </a:p>
        </p:txBody>
      </p:sp>
      <p:sp>
        <p:nvSpPr>
          <p:cNvPr id="52" name="Shape 50"/>
          <p:cNvSpPr/>
          <p:nvPr/>
        </p:nvSpPr>
        <p:spPr>
          <a:xfrm>
            <a:off x="801410" y="6269117"/>
            <a:ext cx="13027581" cy="612219"/>
          </a:xfrm>
          <a:prstGeom prst="rect">
            <a:avLst/>
          </a:prstGeom>
          <a:solidFill>
            <a:srgbClr val="FFFFFF">
              <a:alpha val="4000"/>
            </a:srgbClr>
          </a:solidFill>
          <a:ln/>
        </p:spPr>
        <p:txBody>
          <a:bodyPr/>
          <a:lstStyle/>
          <a:p>
            <a:pPr algn="l" rtl="0"/>
            <a:endParaRPr lang="he-IL"/>
          </a:p>
        </p:txBody>
      </p:sp>
      <p:sp>
        <p:nvSpPr>
          <p:cNvPr id="53" name="Text 51"/>
          <p:cNvSpPr/>
          <p:nvPr/>
        </p:nvSpPr>
        <p:spPr>
          <a:xfrm>
            <a:off x="960477" y="6371987"/>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Voting Mechanism</a:t>
            </a:r>
            <a:endParaRPr lang="en-US" sz="1000" dirty="0"/>
          </a:p>
        </p:txBody>
      </p:sp>
      <p:sp>
        <p:nvSpPr>
          <p:cNvPr id="54" name="Text 52"/>
          <p:cNvSpPr/>
          <p:nvPr/>
        </p:nvSpPr>
        <p:spPr>
          <a:xfrm>
            <a:off x="2918341" y="6371987"/>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Consensus formation for final boundaries</a:t>
            </a:r>
            <a:endParaRPr lang="en-US" sz="1000" dirty="0"/>
          </a:p>
        </p:txBody>
      </p:sp>
      <p:sp>
        <p:nvSpPr>
          <p:cNvPr id="55" name="Text 53"/>
          <p:cNvSpPr/>
          <p:nvPr/>
        </p:nvSpPr>
        <p:spPr>
          <a:xfrm>
            <a:off x="5284113" y="6371987"/>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Multiple impostor-classifier boundary proposals</a:t>
            </a:r>
            <a:endParaRPr lang="en-US" sz="1000" dirty="0"/>
          </a:p>
        </p:txBody>
      </p:sp>
      <p:sp>
        <p:nvSpPr>
          <p:cNvPr id="56" name="Text 54"/>
          <p:cNvSpPr/>
          <p:nvPr/>
        </p:nvSpPr>
        <p:spPr>
          <a:xfrm>
            <a:off x="7724061" y="6371987"/>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Consolidated, robust final stylistic boundaries</a:t>
            </a:r>
            <a:endParaRPr lang="en-US" sz="1000" dirty="0"/>
          </a:p>
        </p:txBody>
      </p:sp>
      <p:sp>
        <p:nvSpPr>
          <p:cNvPr id="57" name="Text 55"/>
          <p:cNvSpPr/>
          <p:nvPr/>
        </p:nvSpPr>
        <p:spPr>
          <a:xfrm>
            <a:off x="10653951" y="6371987"/>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Agreement rate, F1-score on combined results vs. ground truth</a:t>
            </a:r>
            <a:endParaRPr lang="en-US" sz="1000" dirty="0"/>
          </a:p>
        </p:txBody>
      </p:sp>
      <p:sp>
        <p:nvSpPr>
          <p:cNvPr id="58" name="Shape 56"/>
          <p:cNvSpPr/>
          <p:nvPr/>
        </p:nvSpPr>
        <p:spPr>
          <a:xfrm>
            <a:off x="801410" y="6881336"/>
            <a:ext cx="13027581" cy="612219"/>
          </a:xfrm>
          <a:prstGeom prst="rect">
            <a:avLst/>
          </a:prstGeom>
          <a:solidFill>
            <a:srgbClr val="000000">
              <a:alpha val="4000"/>
            </a:srgbClr>
          </a:solidFill>
          <a:ln/>
        </p:spPr>
        <p:txBody>
          <a:bodyPr/>
          <a:lstStyle/>
          <a:p>
            <a:pPr algn="l" rtl="0"/>
            <a:endParaRPr lang="he-IL"/>
          </a:p>
        </p:txBody>
      </p:sp>
      <p:sp>
        <p:nvSpPr>
          <p:cNvPr id="59" name="Text 57"/>
          <p:cNvSpPr/>
          <p:nvPr/>
        </p:nvSpPr>
        <p:spPr>
          <a:xfrm>
            <a:off x="960477" y="6984206"/>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Metrics</a:t>
            </a:r>
            <a:endParaRPr lang="en-US" sz="1000" dirty="0"/>
          </a:p>
        </p:txBody>
      </p:sp>
      <p:sp>
        <p:nvSpPr>
          <p:cNvPr id="60" name="Text 58"/>
          <p:cNvSpPr/>
          <p:nvPr/>
        </p:nvSpPr>
        <p:spPr>
          <a:xfrm>
            <a:off x="2918341" y="6984206"/>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Correctness of metric calculations</a:t>
            </a:r>
            <a:endParaRPr lang="en-US" sz="1000" dirty="0"/>
          </a:p>
        </p:txBody>
      </p:sp>
      <p:sp>
        <p:nvSpPr>
          <p:cNvPr id="61" name="Text 59"/>
          <p:cNvSpPr/>
          <p:nvPr/>
        </p:nvSpPr>
        <p:spPr>
          <a:xfrm>
            <a:off x="5284113" y="6984206"/>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Detected and ground truth boundaries</a:t>
            </a:r>
            <a:endParaRPr lang="en-US" sz="1000" dirty="0"/>
          </a:p>
        </p:txBody>
      </p:sp>
      <p:sp>
        <p:nvSpPr>
          <p:cNvPr id="62" name="Text 60"/>
          <p:cNvSpPr/>
          <p:nvPr/>
        </p:nvSpPr>
        <p:spPr>
          <a:xfrm>
            <a:off x="7724061" y="6984206"/>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Precision, Recall, F1-score</a:t>
            </a:r>
            <a:endParaRPr lang="en-US" sz="1000" dirty="0"/>
          </a:p>
        </p:txBody>
      </p:sp>
      <p:sp>
        <p:nvSpPr>
          <p:cNvPr id="63" name="Text 61"/>
          <p:cNvSpPr/>
          <p:nvPr/>
        </p:nvSpPr>
        <p:spPr>
          <a:xfrm>
            <a:off x="10653951" y="6984206"/>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verification, comparison with standard library implementations</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730806"/>
            <a:ext cx="6320076" cy="706993"/>
          </a:xfrm>
          <a:prstGeom prst="rect">
            <a:avLst/>
          </a:prstGeom>
          <a:noFill/>
          <a:ln/>
        </p:spPr>
        <p:txBody>
          <a:bodyPr wrap="none" lIns="0" tIns="0" rIns="0" bIns="0" rtlCol="0" anchor="t"/>
          <a:lstStyle/>
          <a:p>
            <a:pPr marL="0" indent="0" algn="l" rtl="0">
              <a:lnSpc>
                <a:spcPts val="5550"/>
              </a:lnSpc>
              <a:buNone/>
            </a:pPr>
            <a:r>
              <a:rPr lang="en-US" sz="4450" b="1" dirty="0">
                <a:solidFill>
                  <a:srgbClr val="000000"/>
                </a:solidFill>
                <a:latin typeface="Petrona Bold" pitchFamily="34" charset="0"/>
                <a:ea typeface="Petrona Bold" pitchFamily="34" charset="-122"/>
                <a:cs typeface="Petrona Bold" pitchFamily="34" charset="-120"/>
              </a:rPr>
              <a:t>Evaluation Methodology</a:t>
            </a:r>
            <a:endParaRPr lang="en-US" sz="4450" dirty="0"/>
          </a:p>
        </p:txBody>
      </p:sp>
      <p:sp>
        <p:nvSpPr>
          <p:cNvPr id="3" name="Shape 1"/>
          <p:cNvSpPr/>
          <p:nvPr/>
        </p:nvSpPr>
        <p:spPr>
          <a:xfrm>
            <a:off x="793790" y="1868686"/>
            <a:ext cx="13042821" cy="1618178"/>
          </a:xfrm>
          <a:prstGeom prst="roundRect">
            <a:avLst>
              <a:gd name="adj" fmla="val 5593"/>
            </a:avLst>
          </a:prstGeom>
          <a:solidFill>
            <a:srgbClr val="CCEEFF"/>
          </a:solidFill>
          <a:ln w="7620">
            <a:solidFill>
              <a:srgbClr val="B2D4E5"/>
            </a:solidFill>
            <a:prstDash val="solid"/>
          </a:ln>
        </p:spPr>
        <p:txBody>
          <a:bodyPr/>
          <a:lstStyle/>
          <a:p>
            <a:pPr algn="l" rtl="0"/>
            <a:endParaRPr lang="he-IL"/>
          </a:p>
        </p:txBody>
      </p:sp>
      <p:sp>
        <p:nvSpPr>
          <p:cNvPr id="4" name="Text 2"/>
          <p:cNvSpPr/>
          <p:nvPr/>
        </p:nvSpPr>
        <p:spPr>
          <a:xfrm>
            <a:off x="1016794" y="2091690"/>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Dataset Preparation</a:t>
            </a:r>
            <a:endParaRPr lang="en-US" sz="2200" dirty="0"/>
          </a:p>
        </p:txBody>
      </p:sp>
      <p:sp>
        <p:nvSpPr>
          <p:cNvPr id="5" name="Text 3"/>
          <p:cNvSpPr/>
          <p:nvPr/>
        </p:nvSpPr>
        <p:spPr>
          <a:xfrm>
            <a:off x="1016794" y="2574250"/>
            <a:ext cx="12596813" cy="689610"/>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We create test documents by concatenating distinct author segments with clear stylistic differences. These documents are then manually annotated to establish ground truth boundaries that serve as the reference for our evaluation metrics.</a:t>
            </a:r>
            <a:endParaRPr lang="en-US" sz="1650" dirty="0"/>
          </a:p>
        </p:txBody>
      </p:sp>
      <p:sp>
        <p:nvSpPr>
          <p:cNvPr id="6" name="Shape 4"/>
          <p:cNvSpPr/>
          <p:nvPr/>
        </p:nvSpPr>
        <p:spPr>
          <a:xfrm>
            <a:off x="793790" y="3702248"/>
            <a:ext cx="13042821" cy="1962983"/>
          </a:xfrm>
          <a:prstGeom prst="roundRect">
            <a:avLst>
              <a:gd name="adj" fmla="val 4611"/>
            </a:avLst>
          </a:prstGeom>
          <a:solidFill>
            <a:srgbClr val="CCEEFF"/>
          </a:solidFill>
          <a:ln w="7620">
            <a:solidFill>
              <a:srgbClr val="B2D4E5"/>
            </a:solidFill>
            <a:prstDash val="solid"/>
          </a:ln>
        </p:spPr>
        <p:txBody>
          <a:bodyPr/>
          <a:lstStyle/>
          <a:p>
            <a:pPr algn="l" rtl="0"/>
            <a:endParaRPr lang="he-IL"/>
          </a:p>
        </p:txBody>
      </p:sp>
      <p:sp>
        <p:nvSpPr>
          <p:cNvPr id="7" name="Text 5"/>
          <p:cNvSpPr/>
          <p:nvPr/>
        </p:nvSpPr>
        <p:spPr>
          <a:xfrm>
            <a:off x="1016794" y="3925253"/>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Performance Metrics</a:t>
            </a:r>
            <a:endParaRPr lang="en-US" sz="2200" dirty="0"/>
          </a:p>
        </p:txBody>
      </p:sp>
      <p:sp>
        <p:nvSpPr>
          <p:cNvPr id="8" name="Text 6"/>
          <p:cNvSpPr/>
          <p:nvPr/>
        </p:nvSpPr>
        <p:spPr>
          <a:xfrm>
            <a:off x="1016794" y="4407813"/>
            <a:ext cx="12596813" cy="1034415"/>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Our evaluation employs precision, recall, and F1-score metrics with a margin of error (±1 chunk) to account for minor inaccuracies in boundary detection. This approach provides a comprehensive assessment of the system's detection capabilities.</a:t>
            </a:r>
            <a:endParaRPr lang="en-US" sz="1650" dirty="0"/>
          </a:p>
        </p:txBody>
      </p:sp>
      <p:sp>
        <p:nvSpPr>
          <p:cNvPr id="9" name="Shape 7"/>
          <p:cNvSpPr/>
          <p:nvPr/>
        </p:nvSpPr>
        <p:spPr>
          <a:xfrm>
            <a:off x="793790" y="5880616"/>
            <a:ext cx="13042821" cy="1618178"/>
          </a:xfrm>
          <a:prstGeom prst="roundRect">
            <a:avLst>
              <a:gd name="adj" fmla="val 5593"/>
            </a:avLst>
          </a:prstGeom>
          <a:solidFill>
            <a:srgbClr val="CCEEFF"/>
          </a:solidFill>
          <a:ln w="7620">
            <a:solidFill>
              <a:srgbClr val="B2D4E5"/>
            </a:solidFill>
            <a:prstDash val="solid"/>
          </a:ln>
        </p:spPr>
        <p:txBody>
          <a:bodyPr/>
          <a:lstStyle/>
          <a:p>
            <a:pPr algn="l" rtl="0"/>
            <a:endParaRPr lang="he-IL"/>
          </a:p>
        </p:txBody>
      </p:sp>
      <p:sp>
        <p:nvSpPr>
          <p:cNvPr id="10" name="Text 8"/>
          <p:cNvSpPr/>
          <p:nvPr/>
        </p:nvSpPr>
        <p:spPr>
          <a:xfrm>
            <a:off x="1016794" y="6103620"/>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Visualization</a:t>
            </a:r>
            <a:endParaRPr lang="en-US" sz="2200" dirty="0"/>
          </a:p>
        </p:txBody>
      </p:sp>
      <p:sp>
        <p:nvSpPr>
          <p:cNvPr id="11" name="Text 9"/>
          <p:cNvSpPr/>
          <p:nvPr/>
        </p:nvSpPr>
        <p:spPr>
          <a:xfrm>
            <a:off x="1016794" y="6586180"/>
            <a:ext cx="12596813" cy="689610"/>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We plot stylistic signals with both predicted and actual boundary indicators, enabling visual comparison of system performance against ground truth and facilitating intuitive understanding of detection accuracy.</a:t>
            </a:r>
            <a:endParaRPr lang="en-US" sz="16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305639"/>
            <a:ext cx="7583686"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Innovation &amp; Contributions</a:t>
            </a:r>
            <a:endParaRPr lang="en-US" sz="4650" dirty="0"/>
          </a:p>
        </p:txBody>
      </p:sp>
      <p:sp>
        <p:nvSpPr>
          <p:cNvPr id="5" name="Text 2"/>
          <p:cNvSpPr/>
          <p:nvPr/>
        </p:nvSpPr>
        <p:spPr>
          <a:xfrm>
            <a:off x="793790" y="2616875"/>
            <a:ext cx="3704630"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Methodological Innovation</a:t>
            </a:r>
            <a:endParaRPr lang="en-US" sz="2300" dirty="0"/>
          </a:p>
        </p:txBody>
      </p:sp>
      <p:sp>
        <p:nvSpPr>
          <p:cNvPr id="6" name="Text 3"/>
          <p:cNvSpPr/>
          <p:nvPr/>
        </p:nvSpPr>
        <p:spPr>
          <a:xfrm>
            <a:off x="793790" y="3215759"/>
            <a:ext cx="6244709"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approach introduces deep neural networks into the impostor methodology, creating a novel unsupervised and interpretable stylistic segmentation framework. This represents a significant advancement over traditional methods that rely on supervised learning or simplistic statistical approaches.</a:t>
            </a:r>
            <a:endParaRPr lang="en-US" sz="1750" dirty="0"/>
          </a:p>
        </p:txBody>
      </p:sp>
      <p:sp>
        <p:nvSpPr>
          <p:cNvPr id="7" name="Text 4"/>
          <p:cNvSpPr/>
          <p:nvPr/>
        </p:nvSpPr>
        <p:spPr>
          <a:xfrm>
            <a:off x="793790" y="5597247"/>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Integration of deep learning with impostor techniques</a:t>
            </a:r>
            <a:endParaRPr lang="en-US" sz="1750" dirty="0"/>
          </a:p>
        </p:txBody>
      </p:sp>
      <p:sp>
        <p:nvSpPr>
          <p:cNvPr id="8" name="Text 5"/>
          <p:cNvSpPr/>
          <p:nvPr/>
        </p:nvSpPr>
        <p:spPr>
          <a:xfrm>
            <a:off x="793790" y="6039445"/>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Unsupervised boundary detection</a:t>
            </a:r>
            <a:endParaRPr lang="en-US" sz="1750" dirty="0"/>
          </a:p>
        </p:txBody>
      </p:sp>
      <p:sp>
        <p:nvSpPr>
          <p:cNvPr id="9" name="Text 6"/>
          <p:cNvSpPr/>
          <p:nvPr/>
        </p:nvSpPr>
        <p:spPr>
          <a:xfrm>
            <a:off x="793790" y="6481643"/>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Interpretable stylistic analysis</a:t>
            </a:r>
            <a:endParaRPr lang="en-US" sz="1750" dirty="0"/>
          </a:p>
        </p:txBody>
      </p:sp>
      <p:sp>
        <p:nvSpPr>
          <p:cNvPr id="10" name="Text 7"/>
          <p:cNvSpPr/>
          <p:nvPr/>
        </p:nvSpPr>
        <p:spPr>
          <a:xfrm>
            <a:off x="7599521" y="2616875"/>
            <a:ext cx="474606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Scientific &amp; Practical Contribution</a:t>
            </a:r>
            <a:endParaRPr lang="en-US" sz="2300" dirty="0"/>
          </a:p>
        </p:txBody>
      </p:sp>
      <p:sp>
        <p:nvSpPr>
          <p:cNvPr id="11" name="Text 8"/>
          <p:cNvSpPr/>
          <p:nvPr/>
        </p:nvSpPr>
        <p:spPr>
          <a:xfrm>
            <a:off x="7599521" y="3215759"/>
            <a:ext cx="6244709"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system provides improved analysis capabilities for complex, multi-authored texts, enhancing transparency in literary forensics, digital editing, and plagiarism detection. These contributions have significant implications for both academic research and practical applications in publishing and content verification.</a:t>
            </a:r>
            <a:endParaRPr lang="en-US" sz="1750" dirty="0"/>
          </a:p>
        </p:txBody>
      </p:sp>
      <p:sp>
        <p:nvSpPr>
          <p:cNvPr id="12" name="Text 9"/>
          <p:cNvSpPr/>
          <p:nvPr/>
        </p:nvSpPr>
        <p:spPr>
          <a:xfrm>
            <a:off x="7599521" y="5597247"/>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Enhanced multi-author text analysis</a:t>
            </a:r>
            <a:endParaRPr lang="en-US" sz="1750" dirty="0"/>
          </a:p>
        </p:txBody>
      </p:sp>
      <p:sp>
        <p:nvSpPr>
          <p:cNvPr id="13" name="Text 10"/>
          <p:cNvSpPr/>
          <p:nvPr/>
        </p:nvSpPr>
        <p:spPr>
          <a:xfrm>
            <a:off x="7599521" y="6039445"/>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Improved literary forensics tools</a:t>
            </a:r>
            <a:endParaRPr lang="en-US" sz="1750" dirty="0"/>
          </a:p>
        </p:txBody>
      </p:sp>
      <p:sp>
        <p:nvSpPr>
          <p:cNvPr id="14" name="Text 11"/>
          <p:cNvSpPr/>
          <p:nvPr/>
        </p:nvSpPr>
        <p:spPr>
          <a:xfrm>
            <a:off x="7599521" y="6481643"/>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Advanced plagiarism detection</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19520"/>
            <a:ext cx="6586180" cy="558165"/>
          </a:xfrm>
          <a:prstGeom prst="rect">
            <a:avLst/>
          </a:prstGeom>
          <a:noFill/>
          <a:ln/>
        </p:spPr>
        <p:txBody>
          <a:bodyPr wrap="none" lIns="0" tIns="0" rIns="0" bIns="0" rtlCol="0" anchor="t"/>
          <a:lstStyle/>
          <a:p>
            <a:pPr marL="0" indent="0" algn="l" rtl="0">
              <a:lnSpc>
                <a:spcPts val="4350"/>
              </a:lnSpc>
              <a:buNone/>
            </a:pPr>
            <a:r>
              <a:rPr lang="en-US" sz="3500" b="1" dirty="0">
                <a:solidFill>
                  <a:srgbClr val="000000"/>
                </a:solidFill>
                <a:latin typeface="Petrona Bold" pitchFamily="34" charset="0"/>
                <a:ea typeface="Petrona Bold" pitchFamily="34" charset="-122"/>
                <a:cs typeface="Petrona Bold" pitchFamily="34" charset="-120"/>
              </a:rPr>
              <a:t>Summary and Future Directions</a:t>
            </a:r>
            <a:endParaRPr lang="en-US" sz="3500" dirty="0"/>
          </a:p>
        </p:txBody>
      </p:sp>
      <p:sp>
        <p:nvSpPr>
          <p:cNvPr id="4" name="Shape 1"/>
          <p:cNvSpPr/>
          <p:nvPr/>
        </p:nvSpPr>
        <p:spPr>
          <a:xfrm>
            <a:off x="6280190" y="1732836"/>
            <a:ext cx="7556421" cy="3561398"/>
          </a:xfrm>
          <a:prstGeom prst="roundRect">
            <a:avLst>
              <a:gd name="adj" fmla="val 2006"/>
            </a:avLst>
          </a:prstGeom>
          <a:noFill/>
          <a:ln w="7620">
            <a:solidFill>
              <a:srgbClr val="000000">
                <a:alpha val="8000"/>
              </a:srgbClr>
            </a:solidFill>
            <a:prstDash val="solid"/>
          </a:ln>
        </p:spPr>
        <p:txBody>
          <a:bodyPr/>
          <a:lstStyle/>
          <a:p>
            <a:pPr algn="l" rtl="0"/>
            <a:endParaRPr lang="he-IL"/>
          </a:p>
        </p:txBody>
      </p:sp>
      <p:sp>
        <p:nvSpPr>
          <p:cNvPr id="5" name="Shape 2"/>
          <p:cNvSpPr/>
          <p:nvPr/>
        </p:nvSpPr>
        <p:spPr>
          <a:xfrm>
            <a:off x="6287810" y="1740456"/>
            <a:ext cx="7541181" cy="491490"/>
          </a:xfrm>
          <a:prstGeom prst="rect">
            <a:avLst/>
          </a:prstGeom>
          <a:solidFill>
            <a:srgbClr val="FFFFFF">
              <a:alpha val="4000"/>
            </a:srgbClr>
          </a:solidFill>
          <a:ln/>
        </p:spPr>
        <p:txBody>
          <a:bodyPr/>
          <a:lstStyle/>
          <a:p>
            <a:pPr algn="l" rtl="0"/>
            <a:endParaRPr lang="he-IL"/>
          </a:p>
        </p:txBody>
      </p:sp>
      <p:sp>
        <p:nvSpPr>
          <p:cNvPr id="6" name="Text 3"/>
          <p:cNvSpPr/>
          <p:nvPr/>
        </p:nvSpPr>
        <p:spPr>
          <a:xfrm>
            <a:off x="64578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A Achievements</a:t>
            </a:r>
            <a:endParaRPr lang="en-US" sz="1300" dirty="0"/>
          </a:p>
        </p:txBody>
      </p:sp>
      <p:sp>
        <p:nvSpPr>
          <p:cNvPr id="7" name="Text 4"/>
          <p:cNvSpPr/>
          <p:nvPr/>
        </p:nvSpPr>
        <p:spPr>
          <a:xfrm>
            <a:off x="102322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B Next Steps</a:t>
            </a:r>
            <a:endParaRPr lang="en-US" sz="1300" dirty="0"/>
          </a:p>
        </p:txBody>
      </p:sp>
      <p:sp>
        <p:nvSpPr>
          <p:cNvPr id="8" name="Shape 5"/>
          <p:cNvSpPr/>
          <p:nvPr/>
        </p:nvSpPr>
        <p:spPr>
          <a:xfrm>
            <a:off x="6287810" y="2231946"/>
            <a:ext cx="7541181" cy="763667"/>
          </a:xfrm>
          <a:prstGeom prst="rect">
            <a:avLst/>
          </a:prstGeom>
          <a:solidFill>
            <a:srgbClr val="000000">
              <a:alpha val="4000"/>
            </a:srgbClr>
          </a:solidFill>
          <a:ln/>
        </p:spPr>
        <p:txBody>
          <a:bodyPr/>
          <a:lstStyle/>
          <a:p>
            <a:pPr algn="l" rtl="0"/>
            <a:endParaRPr lang="he-IL"/>
          </a:p>
        </p:txBody>
      </p:sp>
      <p:sp>
        <p:nvSpPr>
          <p:cNvPr id="9" name="Text 6"/>
          <p:cNvSpPr/>
          <p:nvPr/>
        </p:nvSpPr>
        <p:spPr>
          <a:xfrm>
            <a:off x="64578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Clear definition of stylistic segmentation problem</a:t>
            </a:r>
            <a:endParaRPr lang="en-US" sz="1300" dirty="0"/>
          </a:p>
        </p:txBody>
      </p:sp>
      <p:sp>
        <p:nvSpPr>
          <p:cNvPr id="10" name="Text 7"/>
          <p:cNvSpPr/>
          <p:nvPr/>
        </p:nvSpPr>
        <p:spPr>
          <a:xfrm>
            <a:off x="102322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Comprehensive classifier training and optimization</a:t>
            </a:r>
            <a:endParaRPr lang="en-US" sz="1300" dirty="0"/>
          </a:p>
        </p:txBody>
      </p:sp>
      <p:sp>
        <p:nvSpPr>
          <p:cNvPr id="11" name="Shape 8"/>
          <p:cNvSpPr/>
          <p:nvPr/>
        </p:nvSpPr>
        <p:spPr>
          <a:xfrm>
            <a:off x="6287810" y="2995612"/>
            <a:ext cx="7541181" cy="763667"/>
          </a:xfrm>
          <a:prstGeom prst="rect">
            <a:avLst/>
          </a:prstGeom>
          <a:solidFill>
            <a:srgbClr val="FFFFFF">
              <a:alpha val="4000"/>
            </a:srgbClr>
          </a:solidFill>
          <a:ln/>
        </p:spPr>
        <p:txBody>
          <a:bodyPr/>
          <a:lstStyle/>
          <a:p>
            <a:pPr algn="l" rtl="0"/>
            <a:endParaRPr lang="he-IL"/>
          </a:p>
        </p:txBody>
      </p:sp>
      <p:sp>
        <p:nvSpPr>
          <p:cNvPr id="12" name="Text 9"/>
          <p:cNvSpPr/>
          <p:nvPr/>
        </p:nvSpPr>
        <p:spPr>
          <a:xfrm>
            <a:off x="64578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Developed robust deep impostor-based pipeline</a:t>
            </a:r>
            <a:endParaRPr lang="en-US" sz="1300" dirty="0"/>
          </a:p>
        </p:txBody>
      </p:sp>
      <p:sp>
        <p:nvSpPr>
          <p:cNvPr id="13" name="Text 10"/>
          <p:cNvSpPr/>
          <p:nvPr/>
        </p:nvSpPr>
        <p:spPr>
          <a:xfrm>
            <a:off x="102322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Large-scale real-world testing and benchmarking</a:t>
            </a:r>
            <a:endParaRPr lang="en-US" sz="1300" dirty="0"/>
          </a:p>
        </p:txBody>
      </p:sp>
      <p:sp>
        <p:nvSpPr>
          <p:cNvPr id="14" name="Shape 11"/>
          <p:cNvSpPr/>
          <p:nvPr/>
        </p:nvSpPr>
        <p:spPr>
          <a:xfrm>
            <a:off x="6287810" y="3759279"/>
            <a:ext cx="7541181" cy="763667"/>
          </a:xfrm>
          <a:prstGeom prst="rect">
            <a:avLst/>
          </a:prstGeom>
          <a:solidFill>
            <a:srgbClr val="000000">
              <a:alpha val="4000"/>
            </a:srgbClr>
          </a:solidFill>
          <a:ln/>
        </p:spPr>
        <p:txBody>
          <a:bodyPr/>
          <a:lstStyle/>
          <a:p>
            <a:pPr algn="l" rtl="0"/>
            <a:endParaRPr lang="he-IL"/>
          </a:p>
        </p:txBody>
      </p:sp>
      <p:sp>
        <p:nvSpPr>
          <p:cNvPr id="15" name="Text 12"/>
          <p:cNvSpPr/>
          <p:nvPr/>
        </p:nvSpPr>
        <p:spPr>
          <a:xfrm>
            <a:off x="64578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Established testing and evaluation framework</a:t>
            </a:r>
            <a:endParaRPr lang="en-US" sz="1300" dirty="0"/>
          </a:p>
        </p:txBody>
      </p:sp>
      <p:sp>
        <p:nvSpPr>
          <p:cNvPr id="16" name="Text 13"/>
          <p:cNvSpPr/>
          <p:nvPr/>
        </p:nvSpPr>
        <p:spPr>
          <a:xfrm>
            <a:off x="102322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Fine-tuning voting mechanisms for accuracy</a:t>
            </a:r>
            <a:endParaRPr lang="en-US" sz="1300" dirty="0"/>
          </a:p>
        </p:txBody>
      </p:sp>
      <p:sp>
        <p:nvSpPr>
          <p:cNvPr id="17" name="Shape 14"/>
          <p:cNvSpPr/>
          <p:nvPr/>
        </p:nvSpPr>
        <p:spPr>
          <a:xfrm>
            <a:off x="6287810" y="4522946"/>
            <a:ext cx="7541181" cy="763667"/>
          </a:xfrm>
          <a:prstGeom prst="rect">
            <a:avLst/>
          </a:prstGeom>
          <a:solidFill>
            <a:srgbClr val="FFFFFF">
              <a:alpha val="4000"/>
            </a:srgbClr>
          </a:solidFill>
          <a:ln/>
        </p:spPr>
        <p:txBody>
          <a:bodyPr/>
          <a:lstStyle/>
          <a:p>
            <a:pPr algn="l" rtl="0"/>
            <a:endParaRPr lang="he-IL"/>
          </a:p>
        </p:txBody>
      </p:sp>
      <p:sp>
        <p:nvSpPr>
          <p:cNvPr id="18" name="Text 15"/>
          <p:cNvSpPr/>
          <p:nvPr/>
        </p:nvSpPr>
        <p:spPr>
          <a:xfrm>
            <a:off x="6457831" y="4632603"/>
            <a:ext cx="3426738" cy="272177"/>
          </a:xfrm>
          <a:prstGeom prst="rect">
            <a:avLst/>
          </a:prstGeom>
          <a:noFill/>
          <a:ln/>
        </p:spPr>
        <p:txBody>
          <a:bodyPr wrap="none" lIns="0" tIns="0" rIns="0" bIns="0" rtlCol="0" anchor="t"/>
          <a:lstStyle/>
          <a:p>
            <a:pPr marL="0" indent="0" algn="l" rtl="0">
              <a:lnSpc>
                <a:spcPts val="2100"/>
              </a:lnSpc>
              <a:buNone/>
            </a:pPr>
            <a:endParaRPr lang="en-US" sz="1300" dirty="0"/>
          </a:p>
        </p:txBody>
      </p:sp>
      <p:sp>
        <p:nvSpPr>
          <p:cNvPr id="19" name="Text 16"/>
          <p:cNvSpPr/>
          <p:nvPr/>
        </p:nvSpPr>
        <p:spPr>
          <a:xfrm>
            <a:off x="10232231" y="4632603"/>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Explore multilingual and cross-genre generalization</a:t>
            </a:r>
            <a:endParaRPr lang="en-US" sz="1300" dirty="0"/>
          </a:p>
        </p:txBody>
      </p:sp>
      <p:sp>
        <p:nvSpPr>
          <p:cNvPr id="20" name="Text 17"/>
          <p:cNvSpPr/>
          <p:nvPr/>
        </p:nvSpPr>
        <p:spPr>
          <a:xfrm>
            <a:off x="6280190" y="5485567"/>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We have successfully defined the stylistic segmentation problem and developed a comprehensive solution approach using deep impostor methods. Our robust pipeline and evaluation framework provide a solid foundation for further development.</a:t>
            </a:r>
            <a:endParaRPr lang="en-US" sz="1300" dirty="0"/>
          </a:p>
        </p:txBody>
      </p:sp>
      <p:sp>
        <p:nvSpPr>
          <p:cNvPr id="21" name="Text 18"/>
          <p:cNvSpPr/>
          <p:nvPr/>
        </p:nvSpPr>
        <p:spPr>
          <a:xfrm>
            <a:off x="6280190" y="6493431"/>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Moving forward, we will focus on optimizing classifiers, conducting extensive real-world testing, refining our boundary detection mechanisms, and exploring applications across different languages and genres to enhance the system's versatility and practical utility.</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6283"/>
            <a:ext cx="5358765"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Table of Contents</a:t>
            </a:r>
            <a:endParaRPr lang="en-US" sz="4200" dirty="0"/>
          </a:p>
        </p:txBody>
      </p:sp>
      <p:pic>
        <p:nvPicPr>
          <p:cNvPr id="4" name="Image 1" descr="preencoded.png"/>
          <p:cNvPicPr>
            <a:picLocks noChangeAspect="1"/>
          </p:cNvPicPr>
          <p:nvPr/>
        </p:nvPicPr>
        <p:blipFill>
          <a:blip r:embed="rId4"/>
          <a:stretch>
            <a:fillRect/>
          </a:stretch>
        </p:blipFill>
        <p:spPr>
          <a:xfrm>
            <a:off x="6280190" y="1712238"/>
            <a:ext cx="1020723" cy="1224796"/>
          </a:xfrm>
          <a:prstGeom prst="rect">
            <a:avLst/>
          </a:prstGeom>
        </p:spPr>
      </p:pic>
      <p:sp>
        <p:nvSpPr>
          <p:cNvPr id="5" name="Text 1"/>
          <p:cNvSpPr/>
          <p:nvPr/>
        </p:nvSpPr>
        <p:spPr>
          <a:xfrm>
            <a:off x="7504986" y="1916311"/>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Problem &amp; Solution</a:t>
            </a:r>
            <a:endParaRPr lang="en-US" sz="2100" dirty="0"/>
          </a:p>
        </p:txBody>
      </p:sp>
      <p:sp>
        <p:nvSpPr>
          <p:cNvPr id="6" name="Text 2"/>
          <p:cNvSpPr/>
          <p:nvPr/>
        </p:nvSpPr>
        <p:spPr>
          <a:xfrm>
            <a:off x="7504986" y="2373511"/>
            <a:ext cx="6331625"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Problem Definition, Project Aim, Proposed Solution Overview</a:t>
            </a:r>
            <a:endParaRPr lang="en-US" sz="1600" dirty="0"/>
          </a:p>
        </p:txBody>
      </p:sp>
      <p:pic>
        <p:nvPicPr>
          <p:cNvPr id="7" name="Image 2" descr="preencoded.png"/>
          <p:cNvPicPr>
            <a:picLocks noChangeAspect="1"/>
          </p:cNvPicPr>
          <p:nvPr/>
        </p:nvPicPr>
        <p:blipFill>
          <a:blip r:embed="rId5"/>
          <a:stretch>
            <a:fillRect/>
          </a:stretch>
        </p:blipFill>
        <p:spPr>
          <a:xfrm>
            <a:off x="6280190" y="2937034"/>
            <a:ext cx="1020723" cy="1518761"/>
          </a:xfrm>
          <a:prstGeom prst="rect">
            <a:avLst/>
          </a:prstGeom>
        </p:spPr>
      </p:pic>
      <p:sp>
        <p:nvSpPr>
          <p:cNvPr id="8" name="Text 3"/>
          <p:cNvSpPr/>
          <p:nvPr/>
        </p:nvSpPr>
        <p:spPr>
          <a:xfrm>
            <a:off x="7504986" y="3141107"/>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System Architecture</a:t>
            </a:r>
            <a:endParaRPr lang="en-US" sz="2100" dirty="0"/>
          </a:p>
        </p:txBody>
      </p:sp>
      <p:sp>
        <p:nvSpPr>
          <p:cNvPr id="9" name="Text 4"/>
          <p:cNvSpPr/>
          <p:nvPr/>
        </p:nvSpPr>
        <p:spPr>
          <a:xfrm>
            <a:off x="7504986" y="3598307"/>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Detailed System Architecture, Data Preparation, Embedding Generation</a:t>
            </a:r>
            <a:endParaRPr lang="en-US" sz="1600" dirty="0"/>
          </a:p>
        </p:txBody>
      </p:sp>
      <p:pic>
        <p:nvPicPr>
          <p:cNvPr id="10" name="Image 3" descr="preencoded.png"/>
          <p:cNvPicPr>
            <a:picLocks noChangeAspect="1"/>
          </p:cNvPicPr>
          <p:nvPr/>
        </p:nvPicPr>
        <p:blipFill>
          <a:blip r:embed="rId6"/>
          <a:stretch>
            <a:fillRect/>
          </a:stretch>
        </p:blipFill>
        <p:spPr>
          <a:xfrm>
            <a:off x="6280190" y="4455795"/>
            <a:ext cx="1020723" cy="1518761"/>
          </a:xfrm>
          <a:prstGeom prst="rect">
            <a:avLst/>
          </a:prstGeom>
        </p:spPr>
      </p:pic>
      <p:sp>
        <p:nvSpPr>
          <p:cNvPr id="11" name="Text 5"/>
          <p:cNvSpPr/>
          <p:nvPr/>
        </p:nvSpPr>
        <p:spPr>
          <a:xfrm>
            <a:off x="7504986" y="4659868"/>
            <a:ext cx="322754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Models &amp; Implementation</a:t>
            </a:r>
            <a:endParaRPr lang="en-US" sz="2100" dirty="0"/>
          </a:p>
        </p:txBody>
      </p:sp>
      <p:sp>
        <p:nvSpPr>
          <p:cNvPr id="12" name="Text 6"/>
          <p:cNvSpPr/>
          <p:nvPr/>
        </p:nvSpPr>
        <p:spPr>
          <a:xfrm>
            <a:off x="7504986" y="5117068"/>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Classification Models, Signal Construction, Boundary Detection, UML Diagrams, Implementation Workflow</a:t>
            </a:r>
            <a:endParaRPr lang="en-US" sz="1600" dirty="0"/>
          </a:p>
        </p:txBody>
      </p:sp>
      <p:pic>
        <p:nvPicPr>
          <p:cNvPr id="13" name="Image 4" descr="preencoded.png"/>
          <p:cNvPicPr>
            <a:picLocks noChangeAspect="1"/>
          </p:cNvPicPr>
          <p:nvPr/>
        </p:nvPicPr>
        <p:blipFill>
          <a:blip r:embed="rId7"/>
          <a:stretch>
            <a:fillRect/>
          </a:stretch>
        </p:blipFill>
        <p:spPr>
          <a:xfrm>
            <a:off x="6280190" y="5974556"/>
            <a:ext cx="1020723" cy="1518761"/>
          </a:xfrm>
          <a:prstGeom prst="rect">
            <a:avLst/>
          </a:prstGeom>
        </p:spPr>
      </p:pic>
      <p:sp>
        <p:nvSpPr>
          <p:cNvPr id="14" name="Text 7"/>
          <p:cNvSpPr/>
          <p:nvPr/>
        </p:nvSpPr>
        <p:spPr>
          <a:xfrm>
            <a:off x="7504986" y="6178629"/>
            <a:ext cx="304895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Evaluation &amp; Conclusion</a:t>
            </a:r>
            <a:endParaRPr lang="en-US" sz="2100" dirty="0"/>
          </a:p>
        </p:txBody>
      </p:sp>
      <p:sp>
        <p:nvSpPr>
          <p:cNvPr id="15" name="Text 8"/>
          <p:cNvSpPr/>
          <p:nvPr/>
        </p:nvSpPr>
        <p:spPr>
          <a:xfrm>
            <a:off x="7504986" y="6635829"/>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Testing Plan, Innovation, Applications, Evaluation Methodology, Summary and Future Directions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0322"/>
            <a:ext cx="5060990"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Thank You</a:t>
            </a:r>
            <a:endParaRPr lang="en-US" sz="3950" dirty="0"/>
          </a:p>
        </p:txBody>
      </p:sp>
      <p:sp>
        <p:nvSpPr>
          <p:cNvPr id="4" name="Shape 1"/>
          <p:cNvSpPr/>
          <p:nvPr/>
        </p:nvSpPr>
        <p:spPr>
          <a:xfrm>
            <a:off x="6280190" y="1592104"/>
            <a:ext cx="7556421" cy="2066092"/>
          </a:xfrm>
          <a:prstGeom prst="roundRect">
            <a:avLst>
              <a:gd name="adj" fmla="val 3919"/>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480572" y="179248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Acknowledgments</a:t>
            </a:r>
            <a:endParaRPr lang="en-US" sz="1950" dirty="0"/>
          </a:p>
        </p:txBody>
      </p:sp>
      <p:sp>
        <p:nvSpPr>
          <p:cNvPr id="6" name="Text 3"/>
          <p:cNvSpPr/>
          <p:nvPr/>
        </p:nvSpPr>
        <p:spPr>
          <a:xfrm>
            <a:off x="6480572" y="2224326"/>
            <a:ext cx="7155656" cy="1233487"/>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Special thanks to Dr. Renata Avros and Prof. Zeev Volkovich for guidance and support throughout this research project. Additional appreciation to Braude College Software Engineering Department for providing resources and academic environment.</a:t>
            </a:r>
            <a:endParaRPr lang="en-US" sz="1500" dirty="0"/>
          </a:p>
        </p:txBody>
      </p:sp>
      <p:sp>
        <p:nvSpPr>
          <p:cNvPr id="7" name="Shape 4"/>
          <p:cNvSpPr/>
          <p:nvPr/>
        </p:nvSpPr>
        <p:spPr>
          <a:xfrm>
            <a:off x="6280190" y="3850958"/>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8" name="Text 5"/>
          <p:cNvSpPr/>
          <p:nvPr/>
        </p:nvSpPr>
        <p:spPr>
          <a:xfrm>
            <a:off x="6480572" y="4051340"/>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Contact Information</a:t>
            </a:r>
            <a:endParaRPr lang="en-US" sz="1950" dirty="0"/>
          </a:p>
        </p:txBody>
      </p:sp>
      <p:sp>
        <p:nvSpPr>
          <p:cNvPr id="9" name="Text 6"/>
          <p:cNvSpPr/>
          <p:nvPr/>
        </p:nvSpPr>
        <p:spPr>
          <a:xfrm>
            <a:off x="6480572" y="4483179"/>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For questions, feedback, or collaboration opportunities, please reach out to Ofir Uziel. Your insights and suggestions are valuable for the continued development of this research.</a:t>
            </a:r>
            <a:endParaRPr lang="en-US" sz="1500" dirty="0"/>
          </a:p>
        </p:txBody>
      </p:sp>
      <p:sp>
        <p:nvSpPr>
          <p:cNvPr id="10" name="Shape 7"/>
          <p:cNvSpPr/>
          <p:nvPr/>
        </p:nvSpPr>
        <p:spPr>
          <a:xfrm>
            <a:off x="6280190" y="5801439"/>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11" name="Text 8"/>
          <p:cNvSpPr/>
          <p:nvPr/>
        </p:nvSpPr>
        <p:spPr>
          <a:xfrm>
            <a:off x="6480572" y="6001822"/>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Questions Welcome</a:t>
            </a:r>
            <a:endParaRPr lang="en-US" sz="1950" dirty="0"/>
          </a:p>
        </p:txBody>
      </p:sp>
      <p:sp>
        <p:nvSpPr>
          <p:cNvPr id="12" name="Text 9"/>
          <p:cNvSpPr/>
          <p:nvPr/>
        </p:nvSpPr>
        <p:spPr>
          <a:xfrm>
            <a:off x="6480572" y="6433661"/>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Thank you for your attention! We welcome any questions about the methodology, implementation details, or potential applications of our stylistic analysis framework.</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624"/>
          </a:xfrm>
          <a:prstGeom prst="rect">
            <a:avLst/>
          </a:prstGeom>
        </p:spPr>
      </p:pic>
      <p:sp>
        <p:nvSpPr>
          <p:cNvPr id="3" name="Text 0"/>
          <p:cNvSpPr/>
          <p:nvPr/>
        </p:nvSpPr>
        <p:spPr>
          <a:xfrm>
            <a:off x="6277332" y="621387"/>
            <a:ext cx="5932170" cy="741402"/>
          </a:xfrm>
          <a:prstGeom prst="rect">
            <a:avLst/>
          </a:prstGeom>
          <a:noFill/>
          <a:ln/>
        </p:spPr>
        <p:txBody>
          <a:bodyPr wrap="none" lIns="0" tIns="0" rIns="0" bIns="0" rtlCol="0" anchor="t"/>
          <a:lstStyle/>
          <a:p>
            <a:pPr marL="0" indent="0" algn="l" rtl="0">
              <a:lnSpc>
                <a:spcPts val="5800"/>
              </a:lnSpc>
              <a:buNone/>
            </a:pPr>
            <a:r>
              <a:rPr lang="en-US" sz="4650" b="1" dirty="0">
                <a:solidFill>
                  <a:srgbClr val="000000"/>
                </a:solidFill>
                <a:latin typeface="Petrona Bold" pitchFamily="34" charset="0"/>
                <a:ea typeface="Petrona Bold" pitchFamily="34" charset="-122"/>
                <a:cs typeface="Petrona Bold" pitchFamily="34" charset="-120"/>
              </a:rPr>
              <a:t>Problem Definition</a:t>
            </a:r>
            <a:endParaRPr lang="en-US" sz="4650" dirty="0"/>
          </a:p>
        </p:txBody>
      </p:sp>
      <p:sp>
        <p:nvSpPr>
          <p:cNvPr id="4" name="Shape 1"/>
          <p:cNvSpPr/>
          <p:nvPr/>
        </p:nvSpPr>
        <p:spPr>
          <a:xfrm>
            <a:off x="6277332" y="1701760"/>
            <a:ext cx="508397" cy="508397"/>
          </a:xfrm>
          <a:prstGeom prst="roundRect">
            <a:avLst>
              <a:gd name="adj" fmla="val 18670"/>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353592" y="1733550"/>
            <a:ext cx="355878" cy="444818"/>
          </a:xfrm>
          <a:prstGeom prst="rect">
            <a:avLst/>
          </a:prstGeom>
          <a:noFill/>
          <a:ln/>
        </p:spPr>
        <p:txBody>
          <a:bodyPr wrap="none" lIns="0" tIns="0" rIns="0" bIns="0" rtlCol="0" anchor="t"/>
          <a:lstStyle/>
          <a:p>
            <a:pPr marL="0" indent="0" algn="ctr" rt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7011710" y="1779389"/>
            <a:ext cx="3403163" cy="370642"/>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Traditional Assumptions</a:t>
            </a:r>
            <a:endParaRPr lang="en-US" sz="2300" dirty="0"/>
          </a:p>
        </p:txBody>
      </p:sp>
      <p:sp>
        <p:nvSpPr>
          <p:cNvPr id="7" name="Text 4"/>
          <p:cNvSpPr/>
          <p:nvPr/>
        </p:nvSpPr>
        <p:spPr>
          <a:xfrm>
            <a:off x="7011710" y="2285524"/>
            <a:ext cx="6827758" cy="1084421"/>
          </a:xfrm>
          <a:prstGeom prst="rect">
            <a:avLst/>
          </a:prstGeom>
          <a:noFill/>
          <a:ln/>
        </p:spPr>
        <p:txBody>
          <a:bodyPr wrap="square" lIns="0" tIns="0" rIns="0" bIns="0" rtlCol="0" anchor="t"/>
          <a:lstStyle/>
          <a:p>
            <a:pPr marL="0" indent="0" algn="l" rtl="0">
              <a:lnSpc>
                <a:spcPts val="2800"/>
              </a:lnSpc>
              <a:buNone/>
            </a:pPr>
            <a:r>
              <a:rPr lang="en-US" sz="1750" dirty="0">
                <a:solidFill>
                  <a:srgbClr val="272525"/>
                </a:solidFill>
                <a:latin typeface="Inter" pitchFamily="34" charset="0"/>
                <a:ea typeface="Inter" pitchFamily="34" charset="-122"/>
                <a:cs typeface="Inter" pitchFamily="34" charset="-120"/>
              </a:rPr>
              <a:t>Current methods assume uniform authorship, overlooking collaborative writing processes that create stylistic variations within texts.</a:t>
            </a:r>
            <a:endParaRPr lang="en-US" sz="1750" dirty="0"/>
          </a:p>
        </p:txBody>
      </p:sp>
      <p:sp>
        <p:nvSpPr>
          <p:cNvPr id="8" name="Shape 5"/>
          <p:cNvSpPr/>
          <p:nvPr/>
        </p:nvSpPr>
        <p:spPr>
          <a:xfrm>
            <a:off x="6277332" y="3821906"/>
            <a:ext cx="508397" cy="508397"/>
          </a:xfrm>
          <a:prstGeom prst="roundRect">
            <a:avLst>
              <a:gd name="adj" fmla="val 18670"/>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6353592" y="3853696"/>
            <a:ext cx="355878" cy="444818"/>
          </a:xfrm>
          <a:prstGeom prst="rect">
            <a:avLst/>
          </a:prstGeom>
          <a:noFill/>
          <a:ln/>
        </p:spPr>
        <p:txBody>
          <a:bodyPr wrap="none" lIns="0" tIns="0" rIns="0" bIns="0" rtlCol="0" anchor="t"/>
          <a:lstStyle/>
          <a:p>
            <a:pPr marL="0" indent="0" algn="ctr" rt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7011710" y="3899535"/>
            <a:ext cx="2966085" cy="370642"/>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Detection Challenges</a:t>
            </a:r>
            <a:endParaRPr lang="en-US" sz="2300" dirty="0"/>
          </a:p>
        </p:txBody>
      </p:sp>
      <p:sp>
        <p:nvSpPr>
          <p:cNvPr id="11" name="Text 8"/>
          <p:cNvSpPr/>
          <p:nvPr/>
        </p:nvSpPr>
        <p:spPr>
          <a:xfrm>
            <a:off x="7011710" y="4405670"/>
            <a:ext cx="6827758" cy="1084421"/>
          </a:xfrm>
          <a:prstGeom prst="rect">
            <a:avLst/>
          </a:prstGeom>
          <a:noFill/>
          <a:ln/>
        </p:spPr>
        <p:txBody>
          <a:bodyPr wrap="square" lIns="0" tIns="0" rIns="0" bIns="0" rtlCol="0" anchor="t"/>
          <a:lstStyle/>
          <a:p>
            <a:pPr marL="0" indent="0" algn="l" rtl="0">
              <a:lnSpc>
                <a:spcPts val="2800"/>
              </a:lnSpc>
              <a:buNone/>
            </a:pPr>
            <a:r>
              <a:rPr lang="en-US" sz="1750" dirty="0">
                <a:solidFill>
                  <a:srgbClr val="272525"/>
                </a:solidFill>
                <a:latin typeface="Inter" pitchFamily="34" charset="0"/>
                <a:ea typeface="Inter" pitchFamily="34" charset="-122"/>
                <a:cs typeface="Inter" pitchFamily="34" charset="-120"/>
              </a:rPr>
              <a:t>Existing approaches fail to identify stylistic shifts within documents, missing signals of authorship changes or editorial interventions.</a:t>
            </a:r>
            <a:endParaRPr lang="en-US" sz="1750" dirty="0"/>
          </a:p>
        </p:txBody>
      </p:sp>
      <p:sp>
        <p:nvSpPr>
          <p:cNvPr id="12" name="Shape 9"/>
          <p:cNvSpPr/>
          <p:nvPr/>
        </p:nvSpPr>
        <p:spPr>
          <a:xfrm>
            <a:off x="6277332" y="5942052"/>
            <a:ext cx="508397" cy="508397"/>
          </a:xfrm>
          <a:prstGeom prst="roundRect">
            <a:avLst>
              <a:gd name="adj" fmla="val 18670"/>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6353592" y="5973842"/>
            <a:ext cx="355878" cy="444818"/>
          </a:xfrm>
          <a:prstGeom prst="rect">
            <a:avLst/>
          </a:prstGeom>
          <a:noFill/>
          <a:ln/>
        </p:spPr>
        <p:txBody>
          <a:bodyPr wrap="none" lIns="0" tIns="0" rIns="0" bIns="0" rtlCol="0" anchor="t"/>
          <a:lstStyle/>
          <a:p>
            <a:pPr marL="0" indent="0" algn="ctr" rt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7011710" y="6019681"/>
            <a:ext cx="2989659" cy="370642"/>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Technical Limitations</a:t>
            </a:r>
            <a:endParaRPr lang="en-US" sz="2300" dirty="0"/>
          </a:p>
        </p:txBody>
      </p:sp>
      <p:sp>
        <p:nvSpPr>
          <p:cNvPr id="15" name="Text 12"/>
          <p:cNvSpPr/>
          <p:nvPr/>
        </p:nvSpPr>
        <p:spPr>
          <a:xfrm>
            <a:off x="7011710" y="6525816"/>
            <a:ext cx="6827758" cy="1084421"/>
          </a:xfrm>
          <a:prstGeom prst="rect">
            <a:avLst/>
          </a:prstGeom>
          <a:noFill/>
          <a:ln/>
        </p:spPr>
        <p:txBody>
          <a:bodyPr wrap="square" lIns="0" tIns="0" rIns="0" bIns="0" rtlCol="0" anchor="t"/>
          <a:lstStyle/>
          <a:p>
            <a:pPr marL="0" indent="0" algn="l" rtl="0">
              <a:lnSpc>
                <a:spcPts val="2800"/>
              </a:lnSpc>
              <a:buNone/>
            </a:pPr>
            <a:r>
              <a:rPr lang="en-US" sz="1750" dirty="0">
                <a:solidFill>
                  <a:srgbClr val="272525"/>
                </a:solidFill>
                <a:latin typeface="Inter" pitchFamily="34" charset="0"/>
                <a:ea typeface="Inter" pitchFamily="34" charset="-122"/>
                <a:cs typeface="Inter" pitchFamily="34" charset="-120"/>
              </a:rPr>
              <a:t>Current solutions struggle with multi-authored texts, depend on scarce labeled data, and lack interpretability of detected stylistic changes.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38914"/>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Project Purpose</a:t>
            </a:r>
            <a:endParaRPr lang="en-US" sz="4650" dirty="0"/>
          </a:p>
        </p:txBody>
      </p:sp>
      <p:pic>
        <p:nvPicPr>
          <p:cNvPr id="3" name="Image 0" descr="preencoded.png"/>
          <p:cNvPicPr>
            <a:picLocks noChangeAspect="1"/>
          </p:cNvPicPr>
          <p:nvPr/>
        </p:nvPicPr>
        <p:blipFill>
          <a:blip r:embed="rId3"/>
          <a:stretch>
            <a:fillRect/>
          </a:stretch>
        </p:blipFill>
        <p:spPr>
          <a:xfrm>
            <a:off x="793790" y="2036802"/>
            <a:ext cx="566976" cy="566976"/>
          </a:xfrm>
          <a:prstGeom prst="rect">
            <a:avLst/>
          </a:prstGeom>
        </p:spPr>
      </p:pic>
      <p:sp>
        <p:nvSpPr>
          <p:cNvPr id="4" name="Text 1"/>
          <p:cNvSpPr/>
          <p:nvPr/>
        </p:nvSpPr>
        <p:spPr>
          <a:xfrm>
            <a:off x="793790" y="2887266"/>
            <a:ext cx="349996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Unsupervised Framework</a:t>
            </a:r>
            <a:endParaRPr lang="en-US" sz="2300" dirty="0"/>
          </a:p>
        </p:txBody>
      </p:sp>
      <p:sp>
        <p:nvSpPr>
          <p:cNvPr id="5" name="Text 2"/>
          <p:cNvSpPr/>
          <p:nvPr/>
        </p:nvSpPr>
        <p:spPr>
          <a:xfrm>
            <a:off x="793790" y="3395424"/>
            <a:ext cx="6379607"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Develop deep learning solution without labeled data</a:t>
            </a:r>
            <a:endParaRPr lang="en-US" sz="1750" dirty="0"/>
          </a:p>
        </p:txBody>
      </p:sp>
      <p:pic>
        <p:nvPicPr>
          <p:cNvPr id="6" name="Image 1" descr="preencoded.png"/>
          <p:cNvPicPr>
            <a:picLocks noChangeAspect="1"/>
          </p:cNvPicPr>
          <p:nvPr/>
        </p:nvPicPr>
        <p:blipFill>
          <a:blip r:embed="rId4"/>
          <a:stretch>
            <a:fillRect/>
          </a:stretch>
        </p:blipFill>
        <p:spPr>
          <a:xfrm>
            <a:off x="7456884" y="2036802"/>
            <a:ext cx="566976" cy="566976"/>
          </a:xfrm>
          <a:prstGeom prst="rect">
            <a:avLst/>
          </a:prstGeom>
        </p:spPr>
      </p:pic>
      <p:sp>
        <p:nvSpPr>
          <p:cNvPr id="7" name="Text 3"/>
          <p:cNvSpPr/>
          <p:nvPr/>
        </p:nvSpPr>
        <p:spPr>
          <a:xfrm>
            <a:off x="7456884" y="2887266"/>
            <a:ext cx="3774043"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Alternation Point Detection</a:t>
            </a:r>
            <a:endParaRPr lang="en-US" sz="2300" dirty="0"/>
          </a:p>
        </p:txBody>
      </p:sp>
      <p:sp>
        <p:nvSpPr>
          <p:cNvPr id="8" name="Text 4"/>
          <p:cNvSpPr/>
          <p:nvPr/>
        </p:nvSpPr>
        <p:spPr>
          <a:xfrm>
            <a:off x="7456884" y="3395424"/>
            <a:ext cx="6379726"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Identify internal stylistic shifts clearly</a:t>
            </a:r>
            <a:endParaRPr lang="en-US" sz="1750" dirty="0"/>
          </a:p>
        </p:txBody>
      </p:sp>
      <p:pic>
        <p:nvPicPr>
          <p:cNvPr id="9" name="Image 2" descr="preencoded.png"/>
          <p:cNvPicPr>
            <a:picLocks noChangeAspect="1"/>
          </p:cNvPicPr>
          <p:nvPr/>
        </p:nvPicPr>
        <p:blipFill>
          <a:blip r:embed="rId5"/>
          <a:stretch>
            <a:fillRect/>
          </a:stretch>
        </p:blipFill>
        <p:spPr>
          <a:xfrm>
            <a:off x="793790" y="4325303"/>
            <a:ext cx="566976" cy="566976"/>
          </a:xfrm>
          <a:prstGeom prst="rect">
            <a:avLst/>
          </a:prstGeom>
        </p:spPr>
      </p:pic>
      <p:sp>
        <p:nvSpPr>
          <p:cNvPr id="10" name="Text 5"/>
          <p:cNvSpPr/>
          <p:nvPr/>
        </p:nvSpPr>
        <p:spPr>
          <a:xfrm>
            <a:off x="793790" y="5175766"/>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Noise Filtering</a:t>
            </a:r>
            <a:endParaRPr lang="en-US" sz="2300" dirty="0"/>
          </a:p>
        </p:txBody>
      </p:sp>
      <p:sp>
        <p:nvSpPr>
          <p:cNvPr id="11" name="Text 6"/>
          <p:cNvSpPr/>
          <p:nvPr/>
        </p:nvSpPr>
        <p:spPr>
          <a:xfrm>
            <a:off x="793790" y="5683925"/>
            <a:ext cx="6379607"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Eliminate irrelevant stylistic variations</a:t>
            </a:r>
            <a:endParaRPr lang="en-US" sz="1750" dirty="0"/>
          </a:p>
        </p:txBody>
      </p:sp>
      <p:pic>
        <p:nvPicPr>
          <p:cNvPr id="12" name="Image 3" descr="preencoded.png"/>
          <p:cNvPicPr>
            <a:picLocks noChangeAspect="1"/>
          </p:cNvPicPr>
          <p:nvPr/>
        </p:nvPicPr>
        <p:blipFill>
          <a:blip r:embed="rId6"/>
          <a:stretch>
            <a:fillRect/>
          </a:stretch>
        </p:blipFill>
        <p:spPr>
          <a:xfrm>
            <a:off x="7456884" y="4325303"/>
            <a:ext cx="566976" cy="566976"/>
          </a:xfrm>
          <a:prstGeom prst="rect">
            <a:avLst/>
          </a:prstGeom>
        </p:spPr>
      </p:pic>
      <p:sp>
        <p:nvSpPr>
          <p:cNvPr id="13" name="Text 7"/>
          <p:cNvSpPr/>
          <p:nvPr/>
        </p:nvSpPr>
        <p:spPr>
          <a:xfrm>
            <a:off x="7456884" y="5175766"/>
            <a:ext cx="369689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Interpretable Visualization</a:t>
            </a:r>
            <a:endParaRPr lang="en-US" sz="2300" dirty="0"/>
          </a:p>
        </p:txBody>
      </p:sp>
      <p:sp>
        <p:nvSpPr>
          <p:cNvPr id="14" name="Text 8"/>
          <p:cNvSpPr/>
          <p:nvPr/>
        </p:nvSpPr>
        <p:spPr>
          <a:xfrm>
            <a:off x="7456884" y="5683925"/>
            <a:ext cx="6379726"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Provide clear visual analysis tools</a:t>
            </a:r>
            <a:endParaRPr lang="en-US" sz="1750" dirty="0"/>
          </a:p>
        </p:txBody>
      </p:sp>
      <p:sp>
        <p:nvSpPr>
          <p:cNvPr id="15" name="Text 9"/>
          <p:cNvSpPr/>
          <p:nvPr/>
        </p:nvSpPr>
        <p:spPr>
          <a:xfrm>
            <a:off x="793790" y="6301978"/>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main objective is to create an advanced framework that can detect stylistic changes within documents without requiring pre-labeled training data. This solution will provide researchers and analysts with powerful tools to understand document authorship patterns.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1748"/>
          </a:xfrm>
          <a:prstGeom prst="rect">
            <a:avLst/>
          </a:prstGeom>
        </p:spPr>
      </p:pic>
      <p:sp>
        <p:nvSpPr>
          <p:cNvPr id="3" name="Text 0"/>
          <p:cNvSpPr/>
          <p:nvPr/>
        </p:nvSpPr>
        <p:spPr>
          <a:xfrm>
            <a:off x="793790" y="3191113"/>
            <a:ext cx="6916460"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Proposed Solution Overview</a:t>
            </a:r>
            <a:endParaRPr lang="en-US" sz="4200" dirty="0"/>
          </a:p>
        </p:txBody>
      </p:sp>
      <p:sp>
        <p:nvSpPr>
          <p:cNvPr id="4" name="Shape 1"/>
          <p:cNvSpPr/>
          <p:nvPr/>
        </p:nvSpPr>
        <p:spPr>
          <a:xfrm>
            <a:off x="793790" y="4167068"/>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862608" y="4195703"/>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6" name="Text 3"/>
          <p:cNvSpPr/>
          <p:nvPr/>
        </p:nvSpPr>
        <p:spPr>
          <a:xfrm>
            <a:off x="1457087" y="4237196"/>
            <a:ext cx="282630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Deep Impostor Method</a:t>
            </a:r>
            <a:endParaRPr lang="en-US" sz="2100" dirty="0"/>
          </a:p>
        </p:txBody>
      </p:sp>
      <p:sp>
        <p:nvSpPr>
          <p:cNvPr id="7" name="Text 4"/>
          <p:cNvSpPr/>
          <p:nvPr/>
        </p:nvSpPr>
        <p:spPr>
          <a:xfrm>
            <a:off x="1457087" y="4694396"/>
            <a:ext cx="5730478"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Utilize a novel approach introduced by Avros and Volkovich combining impostor comparisons with deep neural models to detect stylistic variations without supervision.</a:t>
            </a:r>
            <a:endParaRPr lang="en-US" sz="1600" dirty="0"/>
          </a:p>
        </p:txBody>
      </p:sp>
      <p:sp>
        <p:nvSpPr>
          <p:cNvPr id="8" name="Shape 5"/>
          <p:cNvSpPr/>
          <p:nvPr/>
        </p:nvSpPr>
        <p:spPr>
          <a:xfrm>
            <a:off x="7442716" y="4167068"/>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7511534" y="4195703"/>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0" name="Text 7"/>
          <p:cNvSpPr/>
          <p:nvPr/>
        </p:nvSpPr>
        <p:spPr>
          <a:xfrm>
            <a:off x="8106013" y="4237196"/>
            <a:ext cx="2760345"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Stylistic Classification</a:t>
            </a:r>
            <a:endParaRPr lang="en-US" sz="2100" dirty="0"/>
          </a:p>
        </p:txBody>
      </p:sp>
      <p:sp>
        <p:nvSpPr>
          <p:cNvPr id="11" name="Text 8"/>
          <p:cNvSpPr/>
          <p:nvPr/>
        </p:nvSpPr>
        <p:spPr>
          <a:xfrm>
            <a:off x="8106013" y="4694396"/>
            <a:ext cx="5730597"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Classify document segments against stylistically distinct impostor corpora to identify potential authorship shifts.</a:t>
            </a:r>
            <a:endParaRPr lang="en-US" sz="1600" dirty="0"/>
          </a:p>
        </p:txBody>
      </p:sp>
      <p:sp>
        <p:nvSpPr>
          <p:cNvPr id="12" name="Shape 9"/>
          <p:cNvSpPr/>
          <p:nvPr/>
        </p:nvSpPr>
        <p:spPr>
          <a:xfrm>
            <a:off x="793790" y="6082784"/>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862608" y="6111419"/>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4" name="Text 11"/>
          <p:cNvSpPr/>
          <p:nvPr/>
        </p:nvSpPr>
        <p:spPr>
          <a:xfrm>
            <a:off x="1457087" y="6152912"/>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Signal Generation</a:t>
            </a:r>
            <a:endParaRPr lang="en-US" sz="2100" dirty="0"/>
          </a:p>
        </p:txBody>
      </p:sp>
      <p:sp>
        <p:nvSpPr>
          <p:cNvPr id="15" name="Text 12"/>
          <p:cNvSpPr/>
          <p:nvPr/>
        </p:nvSpPr>
        <p:spPr>
          <a:xfrm>
            <a:off x="1457087" y="6610112"/>
            <a:ext cx="5730478"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Generate continuous stylistic signals and apply statistical methods to detect internal boundaries where writing style changes.</a:t>
            </a:r>
            <a:endParaRPr lang="en-US" sz="1600" dirty="0"/>
          </a:p>
        </p:txBody>
      </p:sp>
      <p:sp>
        <p:nvSpPr>
          <p:cNvPr id="16" name="Shape 13"/>
          <p:cNvSpPr/>
          <p:nvPr/>
        </p:nvSpPr>
        <p:spPr>
          <a:xfrm>
            <a:off x="7442716" y="6082784"/>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7" name="Text 14"/>
          <p:cNvSpPr/>
          <p:nvPr/>
        </p:nvSpPr>
        <p:spPr>
          <a:xfrm>
            <a:off x="7511534" y="6111419"/>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4</a:t>
            </a:r>
            <a:endParaRPr lang="en-US" sz="2500" dirty="0"/>
          </a:p>
        </p:txBody>
      </p:sp>
      <p:sp>
        <p:nvSpPr>
          <p:cNvPr id="18" name="Text 15"/>
          <p:cNvSpPr/>
          <p:nvPr/>
        </p:nvSpPr>
        <p:spPr>
          <a:xfrm>
            <a:off x="8106013" y="6152912"/>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Multiview Detection</a:t>
            </a:r>
            <a:endParaRPr lang="en-US" sz="2100" dirty="0"/>
          </a:p>
        </p:txBody>
      </p:sp>
      <p:sp>
        <p:nvSpPr>
          <p:cNvPr id="19" name="Text 16"/>
          <p:cNvSpPr/>
          <p:nvPr/>
        </p:nvSpPr>
        <p:spPr>
          <a:xfrm>
            <a:off x="8106013" y="6610112"/>
            <a:ext cx="5730597"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Ensure accurate boundary identification through voting across multiple classifiers to minimize false positives.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42831"/>
            <a:ext cx="7981355"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Detailed System Architecture</a:t>
            </a:r>
            <a:endParaRPr lang="en-US" sz="4650" dirty="0"/>
          </a:p>
        </p:txBody>
      </p:sp>
      <p:sp>
        <p:nvSpPr>
          <p:cNvPr id="3" name="Text 1"/>
          <p:cNvSpPr/>
          <p:nvPr/>
        </p:nvSpPr>
        <p:spPr>
          <a:xfrm>
            <a:off x="1715453" y="237982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Text Segmentation</a:t>
            </a:r>
            <a:endParaRPr lang="en-US" sz="2300" dirty="0"/>
          </a:p>
        </p:txBody>
      </p:sp>
      <p:sp>
        <p:nvSpPr>
          <p:cNvPr id="4" name="Text 2"/>
          <p:cNvSpPr/>
          <p:nvPr/>
        </p:nvSpPr>
        <p:spPr>
          <a:xfrm>
            <a:off x="793790" y="2887980"/>
            <a:ext cx="3898702"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Divide documents into the analyzed units</a:t>
            </a:r>
            <a:endParaRPr lang="en-US" sz="1750" dirty="0"/>
          </a:p>
        </p:txBody>
      </p:sp>
      <p:pic>
        <p:nvPicPr>
          <p:cNvPr id="5" name="Image 0" descr="preencoded.png"/>
          <p:cNvPicPr>
            <a:picLocks noChangeAspect="1"/>
          </p:cNvPicPr>
          <p:nvPr/>
        </p:nvPicPr>
        <p:blipFill>
          <a:blip r:embed="rId3"/>
          <a:stretch>
            <a:fillRect/>
          </a:stretch>
        </p:blipFill>
        <p:spPr>
          <a:xfrm>
            <a:off x="5032653" y="1940719"/>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33492" y="2863572"/>
            <a:ext cx="339328" cy="424220"/>
          </a:xfrm>
          <a:prstGeom prst="rect">
            <a:avLst/>
          </a:prstGeom>
        </p:spPr>
      </p:pic>
      <p:sp>
        <p:nvSpPr>
          <p:cNvPr id="7" name="Text 3"/>
          <p:cNvSpPr/>
          <p:nvPr/>
        </p:nvSpPr>
        <p:spPr>
          <a:xfrm>
            <a:off x="9937790" y="197108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Word Embedding</a:t>
            </a:r>
            <a:endParaRPr lang="en-US" sz="2300" dirty="0"/>
          </a:p>
        </p:txBody>
      </p:sp>
      <p:sp>
        <p:nvSpPr>
          <p:cNvPr id="8" name="Text 4"/>
          <p:cNvSpPr/>
          <p:nvPr/>
        </p:nvSpPr>
        <p:spPr>
          <a:xfrm>
            <a:off x="9937790" y="2479238"/>
            <a:ext cx="3898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Convert text to vectors using Word2Vec and BERT</a:t>
            </a:r>
            <a:endParaRPr lang="en-US" sz="1750" dirty="0"/>
          </a:p>
        </p:txBody>
      </p:sp>
      <p:pic>
        <p:nvPicPr>
          <p:cNvPr id="9" name="Image 2" descr="preencoded.png"/>
          <p:cNvPicPr>
            <a:picLocks noChangeAspect="1"/>
          </p:cNvPicPr>
          <p:nvPr/>
        </p:nvPicPr>
        <p:blipFill>
          <a:blip r:embed="rId5"/>
          <a:stretch>
            <a:fillRect/>
          </a:stretch>
        </p:blipFill>
        <p:spPr>
          <a:xfrm>
            <a:off x="5032653" y="1940719"/>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893010" y="2598896"/>
            <a:ext cx="339328" cy="424220"/>
          </a:xfrm>
          <a:prstGeom prst="rect">
            <a:avLst/>
          </a:prstGeom>
        </p:spPr>
      </p:pic>
      <p:sp>
        <p:nvSpPr>
          <p:cNvPr id="11" name="Text 5"/>
          <p:cNvSpPr/>
          <p:nvPr/>
        </p:nvSpPr>
        <p:spPr>
          <a:xfrm>
            <a:off x="10051256" y="3606165"/>
            <a:ext cx="306585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Stylistic Classification</a:t>
            </a:r>
            <a:endParaRPr lang="en-US" sz="2300" dirty="0"/>
          </a:p>
        </p:txBody>
      </p:sp>
      <p:sp>
        <p:nvSpPr>
          <p:cNvPr id="12" name="Text 6"/>
          <p:cNvSpPr/>
          <p:nvPr/>
        </p:nvSpPr>
        <p:spPr>
          <a:xfrm>
            <a:off x="10051256" y="4114324"/>
            <a:ext cx="3785354"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Apply CNN-BiLSTM and BERT-based models</a:t>
            </a:r>
            <a:endParaRPr lang="en-US" sz="1750" dirty="0"/>
          </a:p>
        </p:txBody>
      </p:sp>
      <p:pic>
        <p:nvPicPr>
          <p:cNvPr id="13" name="Image 4" descr="preencoded.png"/>
          <p:cNvPicPr>
            <a:picLocks noChangeAspect="1"/>
          </p:cNvPicPr>
          <p:nvPr/>
        </p:nvPicPr>
        <p:blipFill>
          <a:blip r:embed="rId7"/>
          <a:stretch>
            <a:fillRect/>
          </a:stretch>
        </p:blipFill>
        <p:spPr>
          <a:xfrm>
            <a:off x="5032653" y="1940719"/>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719423" y="4285655"/>
            <a:ext cx="339328" cy="424220"/>
          </a:xfrm>
          <a:prstGeom prst="rect">
            <a:avLst/>
          </a:prstGeom>
        </p:spPr>
      </p:pic>
      <p:sp>
        <p:nvSpPr>
          <p:cNvPr id="15" name="Text 7"/>
          <p:cNvSpPr/>
          <p:nvPr/>
        </p:nvSpPr>
        <p:spPr>
          <a:xfrm>
            <a:off x="9937790" y="5241250"/>
            <a:ext cx="3331250"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Signal Creation Analysis</a:t>
            </a:r>
            <a:endParaRPr lang="en-US" sz="2300" dirty="0"/>
          </a:p>
        </p:txBody>
      </p:sp>
      <p:sp>
        <p:nvSpPr>
          <p:cNvPr id="16" name="Text 8"/>
          <p:cNvSpPr/>
          <p:nvPr/>
        </p:nvSpPr>
        <p:spPr>
          <a:xfrm>
            <a:off x="9937790" y="5749409"/>
            <a:ext cx="3898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Construct and analyze stylistic patterns</a:t>
            </a:r>
            <a:endParaRPr lang="en-US" sz="1750" dirty="0"/>
          </a:p>
        </p:txBody>
      </p:sp>
      <p:pic>
        <p:nvPicPr>
          <p:cNvPr id="17" name="Image 6" descr="preencoded.png"/>
          <p:cNvPicPr>
            <a:picLocks noChangeAspect="1"/>
          </p:cNvPicPr>
          <p:nvPr/>
        </p:nvPicPr>
        <p:blipFill>
          <a:blip r:embed="rId9"/>
          <a:stretch>
            <a:fillRect/>
          </a:stretch>
        </p:blipFill>
        <p:spPr>
          <a:xfrm>
            <a:off x="5032653" y="1940719"/>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7370564" y="5592723"/>
            <a:ext cx="339328" cy="424220"/>
          </a:xfrm>
          <a:prstGeom prst="rect">
            <a:avLst/>
          </a:prstGeom>
        </p:spPr>
      </p:pic>
      <p:sp>
        <p:nvSpPr>
          <p:cNvPr id="19" name="Text 9"/>
          <p:cNvSpPr/>
          <p:nvPr/>
        </p:nvSpPr>
        <p:spPr>
          <a:xfrm>
            <a:off x="1715453" y="483239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Boundary Detection</a:t>
            </a:r>
            <a:endParaRPr lang="en-US" sz="2300" dirty="0"/>
          </a:p>
        </p:txBody>
      </p:sp>
      <p:sp>
        <p:nvSpPr>
          <p:cNvPr id="20" name="Text 10"/>
          <p:cNvSpPr/>
          <p:nvPr/>
        </p:nvSpPr>
        <p:spPr>
          <a:xfrm>
            <a:off x="793790" y="5340548"/>
            <a:ext cx="3898702"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Apply consensus-based voting mechanism</a:t>
            </a:r>
            <a:endParaRPr lang="en-US" sz="1750" dirty="0"/>
          </a:p>
        </p:txBody>
      </p:sp>
      <p:pic>
        <p:nvPicPr>
          <p:cNvPr id="21" name="Image 8" descr="preencoded.png"/>
          <p:cNvPicPr>
            <a:picLocks noChangeAspect="1"/>
          </p:cNvPicPr>
          <p:nvPr/>
        </p:nvPicPr>
        <p:blipFill>
          <a:blip r:embed="rId11"/>
          <a:stretch>
            <a:fillRect/>
          </a:stretch>
        </p:blipFill>
        <p:spPr>
          <a:xfrm>
            <a:off x="5032653" y="1940719"/>
            <a:ext cx="4564975" cy="4564975"/>
          </a:xfrm>
          <a:prstGeom prst="rect">
            <a:avLst/>
          </a:prstGeom>
        </p:spPr>
      </p:pic>
      <p:pic>
        <p:nvPicPr>
          <p:cNvPr id="22" name="Image 9" descr="preencoded.png"/>
          <p:cNvPicPr>
            <a:picLocks noChangeAspect="1"/>
          </p:cNvPicPr>
          <p:nvPr/>
        </p:nvPicPr>
        <p:blipFill>
          <a:blip r:embed="rId12"/>
          <a:stretch>
            <a:fillRect/>
          </a:stretch>
        </p:blipFill>
        <p:spPr>
          <a:xfrm>
            <a:off x="5710595" y="4713923"/>
            <a:ext cx="339328" cy="424220"/>
          </a:xfrm>
          <a:prstGeom prst="rect">
            <a:avLst/>
          </a:prstGeom>
        </p:spPr>
      </p:pic>
      <p:sp>
        <p:nvSpPr>
          <p:cNvPr id="23" name="Text 11"/>
          <p:cNvSpPr/>
          <p:nvPr/>
        </p:nvSpPr>
        <p:spPr>
          <a:xfrm>
            <a:off x="793790" y="6760845"/>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system architecture integrates multiple components working in sequence to process text, generate meaningful representations, and identify stylistic boundaries through sophisticated analysis techniques.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55965"/>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Preparation</a:t>
            </a:r>
            <a:endParaRPr lang="en-US" sz="4650" dirty="0"/>
          </a:p>
        </p:txBody>
      </p:sp>
      <p:pic>
        <p:nvPicPr>
          <p:cNvPr id="3" name="Image 0" descr="preencoded.png"/>
          <p:cNvPicPr>
            <a:picLocks noChangeAspect="1"/>
          </p:cNvPicPr>
          <p:nvPr/>
        </p:nvPicPr>
        <p:blipFill>
          <a:blip r:embed="rId3"/>
          <a:stretch>
            <a:fillRect/>
          </a:stretch>
        </p:blipFill>
        <p:spPr>
          <a:xfrm>
            <a:off x="793790" y="2253853"/>
            <a:ext cx="4347567" cy="907256"/>
          </a:xfrm>
          <a:prstGeom prst="rect">
            <a:avLst/>
          </a:prstGeom>
        </p:spPr>
      </p:pic>
      <p:sp>
        <p:nvSpPr>
          <p:cNvPr id="4" name="Text 1"/>
          <p:cNvSpPr/>
          <p:nvPr/>
        </p:nvSpPr>
        <p:spPr>
          <a:xfrm>
            <a:off x="1020604" y="3387923"/>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Document Input</a:t>
            </a:r>
            <a:endParaRPr lang="en-US" sz="2300" dirty="0"/>
          </a:p>
        </p:txBody>
      </p:sp>
      <p:sp>
        <p:nvSpPr>
          <p:cNvPr id="5" name="Text 2"/>
          <p:cNvSpPr/>
          <p:nvPr/>
        </p:nvSpPr>
        <p:spPr>
          <a:xfrm>
            <a:off x="1020604" y="3896082"/>
            <a:ext cx="3893939"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Raw text documents</a:t>
            </a:r>
            <a:endParaRPr lang="en-US" sz="1750" dirty="0"/>
          </a:p>
        </p:txBody>
      </p:sp>
      <p:pic>
        <p:nvPicPr>
          <p:cNvPr id="6" name="Image 1" descr="preencoded.png"/>
          <p:cNvPicPr>
            <a:picLocks noChangeAspect="1"/>
          </p:cNvPicPr>
          <p:nvPr/>
        </p:nvPicPr>
        <p:blipFill>
          <a:blip r:embed="rId4"/>
          <a:stretch>
            <a:fillRect/>
          </a:stretch>
        </p:blipFill>
        <p:spPr>
          <a:xfrm>
            <a:off x="5141357" y="2253853"/>
            <a:ext cx="4347567" cy="907256"/>
          </a:xfrm>
          <a:prstGeom prst="rect">
            <a:avLst/>
          </a:prstGeom>
        </p:spPr>
      </p:pic>
      <p:sp>
        <p:nvSpPr>
          <p:cNvPr id="7" name="Text 3"/>
          <p:cNvSpPr/>
          <p:nvPr/>
        </p:nvSpPr>
        <p:spPr>
          <a:xfrm>
            <a:off x="5368171" y="3387923"/>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Tokenization</a:t>
            </a:r>
            <a:endParaRPr lang="en-US" sz="2300" dirty="0"/>
          </a:p>
        </p:txBody>
      </p:sp>
      <p:sp>
        <p:nvSpPr>
          <p:cNvPr id="8" name="Text 4"/>
          <p:cNvSpPr/>
          <p:nvPr/>
        </p:nvSpPr>
        <p:spPr>
          <a:xfrm>
            <a:off x="5368171" y="3896082"/>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Fixed-length batches (e.g. 50 words)</a:t>
            </a:r>
            <a:endParaRPr lang="en-US" sz="1750" dirty="0"/>
          </a:p>
        </p:txBody>
      </p:sp>
      <p:pic>
        <p:nvPicPr>
          <p:cNvPr id="9" name="Image 2" descr="preencoded.png"/>
          <p:cNvPicPr>
            <a:picLocks noChangeAspect="1"/>
          </p:cNvPicPr>
          <p:nvPr/>
        </p:nvPicPr>
        <p:blipFill>
          <a:blip r:embed="rId5"/>
          <a:stretch>
            <a:fillRect/>
          </a:stretch>
        </p:blipFill>
        <p:spPr>
          <a:xfrm>
            <a:off x="9488924" y="2253853"/>
            <a:ext cx="4347567" cy="907256"/>
          </a:xfrm>
          <a:prstGeom prst="rect">
            <a:avLst/>
          </a:prstGeom>
        </p:spPr>
      </p:pic>
      <p:sp>
        <p:nvSpPr>
          <p:cNvPr id="10" name="Text 5"/>
          <p:cNvSpPr/>
          <p:nvPr/>
        </p:nvSpPr>
        <p:spPr>
          <a:xfrm>
            <a:off x="9715738" y="3387923"/>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Chunking</a:t>
            </a:r>
            <a:endParaRPr lang="en-US" sz="2300" dirty="0"/>
          </a:p>
        </p:txBody>
      </p:sp>
      <p:sp>
        <p:nvSpPr>
          <p:cNvPr id="11" name="Text 6"/>
          <p:cNvSpPr/>
          <p:nvPr/>
        </p:nvSpPr>
        <p:spPr>
          <a:xfrm>
            <a:off x="9715738" y="3896082"/>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8 batches per chunk (e.g. 400 words)</a:t>
            </a:r>
            <a:endParaRPr lang="en-US" sz="1750" dirty="0"/>
          </a:p>
        </p:txBody>
      </p:sp>
      <p:sp>
        <p:nvSpPr>
          <p:cNvPr id="12" name="Text 7"/>
          <p:cNvSpPr/>
          <p:nvPr/>
        </p:nvSpPr>
        <p:spPr>
          <a:xfrm>
            <a:off x="793790" y="5103852"/>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data preparation process ensures consistent, structured input for the stylistic modeling system. By breaking documents into standardized units, we create uniform segments that can be effectively analyzed for stylistic patterns and variations.</a:t>
            </a:r>
            <a:endParaRPr lang="en-US" sz="1750" dirty="0"/>
          </a:p>
        </p:txBody>
      </p:sp>
      <p:sp>
        <p:nvSpPr>
          <p:cNvPr id="13" name="Text 8"/>
          <p:cNvSpPr/>
          <p:nvPr/>
        </p:nvSpPr>
        <p:spPr>
          <a:xfrm>
            <a:off x="793790" y="6447711"/>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This systematic approach allows for more reliable comparison across different parts of a document, enabling the detection of subtle stylistic shifts that might indicate changes in authorship or significant editorial intervention.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78123"/>
            <a:ext cx="63376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Embedding Generation</a:t>
            </a:r>
            <a:endParaRPr lang="en-US" sz="4650" dirty="0"/>
          </a:p>
        </p:txBody>
      </p:sp>
      <p:sp>
        <p:nvSpPr>
          <p:cNvPr id="3" name="Text 1"/>
          <p:cNvSpPr/>
          <p:nvPr/>
        </p:nvSpPr>
        <p:spPr>
          <a:xfrm>
            <a:off x="793790" y="2489359"/>
            <a:ext cx="3130987"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Word2Vec (Skip-Gram)</a:t>
            </a:r>
            <a:endParaRPr lang="en-US" sz="2300" dirty="0"/>
          </a:p>
        </p:txBody>
      </p:sp>
      <p:sp>
        <p:nvSpPr>
          <p:cNvPr id="4" name="Text 2"/>
          <p:cNvSpPr/>
          <p:nvPr/>
        </p:nvSpPr>
        <p:spPr>
          <a:xfrm>
            <a:off x="793790" y="3088243"/>
            <a:ext cx="6244709"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computationally efficient embedding technique that captures lexical-level features by predicting context words from target words.</a:t>
            </a:r>
            <a:endParaRPr lang="en-US" sz="1750" dirty="0"/>
          </a:p>
        </p:txBody>
      </p:sp>
      <p:sp>
        <p:nvSpPr>
          <p:cNvPr id="5" name="Text 3"/>
          <p:cNvSpPr/>
          <p:nvPr/>
        </p:nvSpPr>
        <p:spPr>
          <a:xfrm>
            <a:off x="793790" y="4381024"/>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word relationships</a:t>
            </a:r>
            <a:endParaRPr lang="en-US" sz="1750" dirty="0"/>
          </a:p>
        </p:txBody>
      </p:sp>
      <p:sp>
        <p:nvSpPr>
          <p:cNvPr id="6" name="Text 4"/>
          <p:cNvSpPr/>
          <p:nvPr/>
        </p:nvSpPr>
        <p:spPr>
          <a:xfrm>
            <a:off x="793790" y="4823222"/>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Efficient processing</a:t>
            </a:r>
            <a:endParaRPr lang="en-US" sz="1750" dirty="0"/>
          </a:p>
        </p:txBody>
      </p:sp>
      <p:sp>
        <p:nvSpPr>
          <p:cNvPr id="7" name="Text 5"/>
          <p:cNvSpPr/>
          <p:nvPr/>
        </p:nvSpPr>
        <p:spPr>
          <a:xfrm>
            <a:off x="793790" y="5265420"/>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Strong lexical representation</a:t>
            </a:r>
            <a:endParaRPr lang="en-US" sz="1750" dirty="0"/>
          </a:p>
        </p:txBody>
      </p:sp>
      <p:sp>
        <p:nvSpPr>
          <p:cNvPr id="8" name="Text 6"/>
          <p:cNvSpPr/>
          <p:nvPr/>
        </p:nvSpPr>
        <p:spPr>
          <a:xfrm>
            <a:off x="7599521" y="248935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BERT (Transformer)</a:t>
            </a:r>
            <a:endParaRPr lang="en-US" sz="2300" dirty="0"/>
          </a:p>
        </p:txBody>
      </p:sp>
      <p:sp>
        <p:nvSpPr>
          <p:cNvPr id="9" name="Text 7"/>
          <p:cNvSpPr/>
          <p:nvPr/>
        </p:nvSpPr>
        <p:spPr>
          <a:xfrm>
            <a:off x="7599521" y="3088243"/>
            <a:ext cx="6244709"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context-sensitive embedding approach that captures sentence-level semantics through bidirectional attention mechanisms.</a:t>
            </a:r>
            <a:endParaRPr lang="en-US" sz="1750" dirty="0"/>
          </a:p>
        </p:txBody>
      </p:sp>
      <p:sp>
        <p:nvSpPr>
          <p:cNvPr id="10" name="Text 8"/>
          <p:cNvSpPr/>
          <p:nvPr/>
        </p:nvSpPr>
        <p:spPr>
          <a:xfrm>
            <a:off x="7599521" y="4381024"/>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Context-aware representations</a:t>
            </a:r>
            <a:endParaRPr lang="en-US" sz="1750" dirty="0"/>
          </a:p>
        </p:txBody>
      </p:sp>
      <p:sp>
        <p:nvSpPr>
          <p:cNvPr id="11" name="Text 9"/>
          <p:cNvSpPr/>
          <p:nvPr/>
        </p:nvSpPr>
        <p:spPr>
          <a:xfrm>
            <a:off x="7599521" y="4823222"/>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semantic nuances</a:t>
            </a:r>
            <a:endParaRPr lang="en-US" sz="1750" dirty="0"/>
          </a:p>
        </p:txBody>
      </p:sp>
      <p:sp>
        <p:nvSpPr>
          <p:cNvPr id="12" name="Text 10"/>
          <p:cNvSpPr/>
          <p:nvPr/>
        </p:nvSpPr>
        <p:spPr>
          <a:xfrm>
            <a:off x="7599521" y="5265420"/>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Pre-trained on massive corpora</a:t>
            </a:r>
            <a:endParaRPr lang="en-US" sz="1750" dirty="0"/>
          </a:p>
        </p:txBody>
      </p:sp>
      <p:sp>
        <p:nvSpPr>
          <p:cNvPr id="13" name="Text 11"/>
          <p:cNvSpPr/>
          <p:nvPr/>
        </p:nvSpPr>
        <p:spPr>
          <a:xfrm>
            <a:off x="793790" y="5962769"/>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Both embedding techniques transform text into numerical vectors that represent semantic and stylistic properties, creating matrices that serve as input for our classification models. These complementary approaches ensure comprehensive capture of stylistic signals.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686282"/>
            <a:ext cx="8266509"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Stylistic Classification Models</a:t>
            </a:r>
            <a:endParaRPr lang="en-US" sz="4650" dirty="0"/>
          </a:p>
        </p:txBody>
      </p:sp>
      <p:sp>
        <p:nvSpPr>
          <p:cNvPr id="5" name="Shape 2"/>
          <p:cNvSpPr/>
          <p:nvPr/>
        </p:nvSpPr>
        <p:spPr>
          <a:xfrm>
            <a:off x="793790" y="2770703"/>
            <a:ext cx="6407944" cy="2791539"/>
          </a:xfrm>
          <a:prstGeom prst="roundRect">
            <a:avLst>
              <a:gd name="adj" fmla="val 3413"/>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1028224" y="300513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CNN-BiLSTM Model</a:t>
            </a:r>
            <a:endParaRPr lang="en-US" sz="2300" dirty="0"/>
          </a:p>
        </p:txBody>
      </p:sp>
      <p:sp>
        <p:nvSpPr>
          <p:cNvPr id="7" name="Text 4"/>
          <p:cNvSpPr/>
          <p:nvPr/>
        </p:nvSpPr>
        <p:spPr>
          <a:xfrm>
            <a:off x="1028224" y="3513296"/>
            <a:ext cx="5939076"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Combines convolutional neural networks to extract local textual patterns with bidirectional LSTM networks to preserve long-range dependencies. This hybrid architecture effectively captures both n-gram features and sequential context.</a:t>
            </a:r>
            <a:endParaRPr lang="en-US" sz="1750" dirty="0"/>
          </a:p>
        </p:txBody>
      </p:sp>
      <p:sp>
        <p:nvSpPr>
          <p:cNvPr id="8" name="Shape 5"/>
          <p:cNvSpPr/>
          <p:nvPr/>
        </p:nvSpPr>
        <p:spPr>
          <a:xfrm>
            <a:off x="7428548" y="2770703"/>
            <a:ext cx="6408063" cy="2791539"/>
          </a:xfrm>
          <a:prstGeom prst="roundRect">
            <a:avLst>
              <a:gd name="adj" fmla="val 3413"/>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7662982" y="300513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BERT Classifier</a:t>
            </a:r>
            <a:endParaRPr lang="en-US" sz="2300" dirty="0"/>
          </a:p>
        </p:txBody>
      </p:sp>
      <p:sp>
        <p:nvSpPr>
          <p:cNvPr id="10" name="Text 7"/>
          <p:cNvSpPr/>
          <p:nvPr/>
        </p:nvSpPr>
        <p:spPr>
          <a:xfrm>
            <a:off x="7662982" y="3513296"/>
            <a:ext cx="5939195"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Leverages transformer architecture for contextual embeddings and classification. Excels at detecting nuanced stylistic differences through pre-trained language understanding and targeted fine-tuning for style classification.</a:t>
            </a:r>
            <a:endParaRPr lang="en-US" sz="1750" dirty="0"/>
          </a:p>
        </p:txBody>
      </p:sp>
      <p:sp>
        <p:nvSpPr>
          <p:cNvPr id="11" name="Text 8"/>
          <p:cNvSpPr/>
          <p:nvPr/>
        </p:nvSpPr>
        <p:spPr>
          <a:xfrm>
            <a:off x="793790" y="5817394"/>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Both models classify text segments by stylistic alignment to impostor texts, detecting subtle authorial signals within documents.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1670</Words>
  <Application>Microsoft Office PowerPoint</Application>
  <PresentationFormat>מותאם אישית</PresentationFormat>
  <Paragraphs>227</Paragraphs>
  <Slides>20</Slides>
  <Notes>20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20</vt:i4>
      </vt:variant>
    </vt:vector>
  </HeadingPairs>
  <TitlesOfParts>
    <vt:vector size="24" baseType="lpstr">
      <vt:lpstr>Petrona Bold</vt:lpstr>
      <vt:lpstr>Arial</vt:lpstr>
      <vt:lpstr>Inter</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אופיר עזיאל</cp:lastModifiedBy>
  <cp:revision>2</cp:revision>
  <dcterms:created xsi:type="dcterms:W3CDTF">2025-07-05T15:10:23Z</dcterms:created>
  <dcterms:modified xsi:type="dcterms:W3CDTF">2025-07-05T15:17:37Z</dcterms:modified>
</cp:coreProperties>
</file>